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charts/chart13.xml" ContentType="application/vnd.openxmlformats-officedocument.drawingml.char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charts/chart7.xml" ContentType="application/vnd.openxmlformats-officedocument.drawingml.chart+xml"/>
  <Override PartName="/ppt/charts/chart3.xml" ContentType="application/vnd.openxmlformats-officedocument.drawingml.chart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9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drawings/drawing1.xml" ContentType="application/vnd.openxmlformats-officedocument.drawingml.chartshape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charts/chart16.xml" ContentType="application/vnd.openxmlformats-officedocument.drawingml.char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charts/chart14.xml" ContentType="application/vnd.openxmlformats-officedocument.drawingml.char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charts/chart8.xml" ContentType="application/vnd.openxmlformats-officedocument.drawingml.chart+xml"/>
  <Override PartName="/ppt/charts/chart12.xml" ContentType="application/vnd.openxmlformats-officedocument.drawingml.char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charts/chart6.xml" ContentType="application/vnd.openxmlformats-officedocument.drawingml.chart+xml"/>
  <Override PartName="/ppt/charts/chart10.xml" ContentType="application/vnd.openxmlformats-officedocument.drawingml.chart+xml"/>
  <Override PartName="/ppt/slides/slide89.xml" ContentType="application/vnd.openxmlformats-officedocument.presentationml.slide+xml"/>
  <Override PartName="/ppt/charts/chart4.xml" ContentType="application/vnd.openxmlformats-officedocument.drawingml.char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Default Extension="xls" ContentType="application/vnd.ms-exce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charts/chart15.xml" ContentType="application/vnd.openxmlformats-officedocument.drawingml.char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charts/chart9.xml" ContentType="application/vnd.openxmlformats-officedocument.drawingml.chart+xml"/>
  <Override PartName="/ppt/charts/chart11.xml" ContentType="application/vnd.openxmlformats-officedocument.drawingml.chart+xml"/>
  <Override PartName="/ppt/slides/slide79.xml" ContentType="application/vnd.openxmlformats-officedocument.presentationml.slide+xml"/>
  <Override PartName="/ppt/charts/chart5.xml" ContentType="application/vnd.openxmlformats-officedocument.drawingml.chart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44" r:id="rId3"/>
    <p:sldId id="258" r:id="rId4"/>
    <p:sldId id="259" r:id="rId5"/>
    <p:sldId id="260" r:id="rId6"/>
    <p:sldId id="261" r:id="rId7"/>
    <p:sldId id="268" r:id="rId8"/>
    <p:sldId id="269" r:id="rId9"/>
    <p:sldId id="270" r:id="rId10"/>
    <p:sldId id="271" r:id="rId11"/>
    <p:sldId id="272" r:id="rId12"/>
    <p:sldId id="266" r:id="rId13"/>
    <p:sldId id="267" r:id="rId14"/>
    <p:sldId id="273" r:id="rId15"/>
    <p:sldId id="275" r:id="rId16"/>
    <p:sldId id="274" r:id="rId17"/>
    <p:sldId id="276" r:id="rId18"/>
    <p:sldId id="277" r:id="rId19"/>
    <p:sldId id="278" r:id="rId20"/>
    <p:sldId id="279" r:id="rId21"/>
    <p:sldId id="280" r:id="rId22"/>
    <p:sldId id="282" r:id="rId23"/>
    <p:sldId id="283" r:id="rId24"/>
    <p:sldId id="281" r:id="rId25"/>
    <p:sldId id="284" r:id="rId26"/>
    <p:sldId id="285" r:id="rId27"/>
    <p:sldId id="286" r:id="rId28"/>
    <p:sldId id="287" r:id="rId29"/>
    <p:sldId id="289" r:id="rId30"/>
    <p:sldId id="375" r:id="rId31"/>
    <p:sldId id="291" r:id="rId32"/>
    <p:sldId id="292" r:id="rId33"/>
    <p:sldId id="293" r:id="rId34"/>
    <p:sldId id="290" r:id="rId35"/>
    <p:sldId id="295" r:id="rId36"/>
    <p:sldId id="296" r:id="rId37"/>
    <p:sldId id="297" r:id="rId38"/>
    <p:sldId id="298" r:id="rId39"/>
    <p:sldId id="299" r:id="rId40"/>
    <p:sldId id="300" r:id="rId41"/>
    <p:sldId id="301" r:id="rId42"/>
    <p:sldId id="302" r:id="rId43"/>
    <p:sldId id="327" r:id="rId44"/>
    <p:sldId id="303" r:id="rId45"/>
    <p:sldId id="304" r:id="rId46"/>
    <p:sldId id="306" r:id="rId47"/>
    <p:sldId id="307" r:id="rId48"/>
    <p:sldId id="308" r:id="rId49"/>
    <p:sldId id="309" r:id="rId50"/>
    <p:sldId id="310" r:id="rId51"/>
    <p:sldId id="311" r:id="rId52"/>
    <p:sldId id="312" r:id="rId53"/>
    <p:sldId id="313" r:id="rId54"/>
    <p:sldId id="314" r:id="rId55"/>
    <p:sldId id="315" r:id="rId56"/>
    <p:sldId id="316" r:id="rId57"/>
    <p:sldId id="317" r:id="rId58"/>
    <p:sldId id="318" r:id="rId59"/>
    <p:sldId id="319" r:id="rId60"/>
    <p:sldId id="320" r:id="rId61"/>
    <p:sldId id="321" r:id="rId62"/>
    <p:sldId id="340" r:id="rId63"/>
    <p:sldId id="341" r:id="rId64"/>
    <p:sldId id="342" r:id="rId65"/>
    <p:sldId id="343" r:id="rId66"/>
    <p:sldId id="326" r:id="rId67"/>
    <p:sldId id="328" r:id="rId68"/>
    <p:sldId id="329" r:id="rId69"/>
    <p:sldId id="330" r:id="rId70"/>
    <p:sldId id="331" r:id="rId71"/>
    <p:sldId id="332" r:id="rId72"/>
    <p:sldId id="333" r:id="rId73"/>
    <p:sldId id="334" r:id="rId74"/>
    <p:sldId id="335" r:id="rId75"/>
    <p:sldId id="345" r:id="rId76"/>
    <p:sldId id="346" r:id="rId77"/>
    <p:sldId id="347" r:id="rId78"/>
    <p:sldId id="348" r:id="rId79"/>
    <p:sldId id="355" r:id="rId80"/>
    <p:sldId id="354" r:id="rId81"/>
    <p:sldId id="356" r:id="rId82"/>
    <p:sldId id="357" r:id="rId83"/>
    <p:sldId id="358" r:id="rId84"/>
    <p:sldId id="364" r:id="rId85"/>
    <p:sldId id="367" r:id="rId86"/>
    <p:sldId id="371" r:id="rId87"/>
    <p:sldId id="360" r:id="rId88"/>
    <p:sldId id="362" r:id="rId89"/>
    <p:sldId id="350" r:id="rId90"/>
    <p:sldId id="372" r:id="rId91"/>
    <p:sldId id="351" r:id="rId92"/>
    <p:sldId id="374" r:id="rId93"/>
    <p:sldId id="359" r:id="rId94"/>
    <p:sldId id="325" r:id="rId95"/>
  </p:sldIdLst>
  <p:sldSz cx="9144000" cy="6858000" type="screen4x3"/>
  <p:notesSz cx="6858000" cy="9144000"/>
  <p:defaultTextStyle>
    <a:defPPr>
      <a:defRPr lang="es-A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  <p:clrMru>
    <a:srgbClr val="0080FF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>
        <p:scale>
          <a:sx n="100" d="100"/>
          <a:sy n="100" d="100"/>
        </p:scale>
        <p:origin x="-1152" y="1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Libro1" TargetMode="Externa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Anibal\Desktop\Gr&#225;ficos%203.15%20al.xlsx" TargetMode="Externa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oleObject" Target="Libro1" TargetMode="External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oleObject" Target="Libro1" TargetMode="External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oleObject" Target="Libro1" TargetMode="External"/></Relationships>
</file>

<file path=ppt/charts/_rels/chart1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Libro1" TargetMode="External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oleObject" Target="Libro1" TargetMode="External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oleObject" Target="Libro2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Anibal\Desktop\Libro1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Anibal\Desktop\Gr&#225;ficos%203.15%20al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Anibal\Desktop\Gr&#225;ficos%203.15%20al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Anibal\Desktop\Gr&#225;ficos%203.15%20al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Anibal\Desktop\Gr&#225;ficos%203.15%20al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Anibal\Desktop\Gr&#225;ficos%203.15%20al.xlsx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Anibal\Desktop\Gr&#225;ficos%203.15%20al.xlsx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Anibal\Desktop\Gr&#225;ficos%203.15%20al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s-AR"/>
  <c:chart>
    <c:plotArea>
      <c:layout/>
      <c:scatterChart>
        <c:scatterStyle val="smoothMarker"/>
        <c:ser>
          <c:idx val="0"/>
          <c:order val="0"/>
          <c:spPr>
            <a:ln w="88900">
              <a:solidFill>
                <a:srgbClr val="FFFF00"/>
              </a:solidFill>
            </a:ln>
          </c:spPr>
          <c:marker>
            <c:symbol val="none"/>
          </c:marker>
          <c:xVal>
            <c:numRef>
              <c:f>Hoja1!$A$54:$A$74</c:f>
              <c:numCache>
                <c:formatCode>General</c:formatCode>
                <c:ptCount val="21"/>
                <c:pt idx="0">
                  <c:v>0</c:v>
                </c:pt>
                <c:pt idx="1">
                  <c:v>5</c:v>
                </c:pt>
                <c:pt idx="2">
                  <c:v>10</c:v>
                </c:pt>
                <c:pt idx="3">
                  <c:v>15</c:v>
                </c:pt>
                <c:pt idx="4">
                  <c:v>20</c:v>
                </c:pt>
                <c:pt idx="5">
                  <c:v>25</c:v>
                </c:pt>
                <c:pt idx="6">
                  <c:v>30</c:v>
                </c:pt>
                <c:pt idx="7">
                  <c:v>35</c:v>
                </c:pt>
                <c:pt idx="8">
                  <c:v>40</c:v>
                </c:pt>
                <c:pt idx="9">
                  <c:v>45</c:v>
                </c:pt>
                <c:pt idx="10">
                  <c:v>50</c:v>
                </c:pt>
                <c:pt idx="11">
                  <c:v>55</c:v>
                </c:pt>
                <c:pt idx="12">
                  <c:v>60</c:v>
                </c:pt>
                <c:pt idx="13">
                  <c:v>65</c:v>
                </c:pt>
                <c:pt idx="14">
                  <c:v>70</c:v>
                </c:pt>
                <c:pt idx="15">
                  <c:v>75</c:v>
                </c:pt>
                <c:pt idx="16">
                  <c:v>80</c:v>
                </c:pt>
                <c:pt idx="17">
                  <c:v>85</c:v>
                </c:pt>
                <c:pt idx="18">
                  <c:v>90</c:v>
                </c:pt>
                <c:pt idx="19">
                  <c:v>95</c:v>
                </c:pt>
                <c:pt idx="20">
                  <c:v>100</c:v>
                </c:pt>
              </c:numCache>
            </c:numRef>
          </c:xVal>
          <c:yVal>
            <c:numRef>
              <c:f>Hoja1!$B$54:$B$74</c:f>
              <c:numCache>
                <c:formatCode>General</c:formatCode>
                <c:ptCount val="21"/>
                <c:pt idx="0">
                  <c:v>0</c:v>
                </c:pt>
                <c:pt idx="1">
                  <c:v>5</c:v>
                </c:pt>
                <c:pt idx="2">
                  <c:v>10</c:v>
                </c:pt>
                <c:pt idx="3">
                  <c:v>17.5</c:v>
                </c:pt>
                <c:pt idx="4">
                  <c:v>25</c:v>
                </c:pt>
                <c:pt idx="5">
                  <c:v>35</c:v>
                </c:pt>
                <c:pt idx="6">
                  <c:v>45</c:v>
                </c:pt>
                <c:pt idx="7">
                  <c:v>59</c:v>
                </c:pt>
                <c:pt idx="8">
                  <c:v>70</c:v>
                </c:pt>
                <c:pt idx="9">
                  <c:v>80</c:v>
                </c:pt>
                <c:pt idx="10">
                  <c:v>90</c:v>
                </c:pt>
                <c:pt idx="11">
                  <c:v>97</c:v>
                </c:pt>
                <c:pt idx="12">
                  <c:v>100</c:v>
                </c:pt>
                <c:pt idx="13">
                  <c:v>100</c:v>
                </c:pt>
                <c:pt idx="14">
                  <c:v>100</c:v>
                </c:pt>
                <c:pt idx="15">
                  <c:v>100</c:v>
                </c:pt>
                <c:pt idx="16">
                  <c:v>100</c:v>
                </c:pt>
                <c:pt idx="17">
                  <c:v>100</c:v>
                </c:pt>
                <c:pt idx="18">
                  <c:v>100</c:v>
                </c:pt>
                <c:pt idx="19">
                  <c:v>100</c:v>
                </c:pt>
                <c:pt idx="20">
                  <c:v>100</c:v>
                </c:pt>
              </c:numCache>
            </c:numRef>
          </c:yVal>
          <c:smooth val="1"/>
        </c:ser>
        <c:ser>
          <c:idx val="1"/>
          <c:order val="1"/>
          <c:spPr>
            <a:ln w="88900"/>
          </c:spPr>
          <c:marker>
            <c:symbol val="none"/>
          </c:marker>
          <c:xVal>
            <c:numRef>
              <c:f>Hoja1!$A$54:$A$74</c:f>
              <c:numCache>
                <c:formatCode>General</c:formatCode>
                <c:ptCount val="21"/>
                <c:pt idx="0">
                  <c:v>0</c:v>
                </c:pt>
                <c:pt idx="1">
                  <c:v>5</c:v>
                </c:pt>
                <c:pt idx="2">
                  <c:v>10</c:v>
                </c:pt>
                <c:pt idx="3">
                  <c:v>15</c:v>
                </c:pt>
                <c:pt idx="4">
                  <c:v>20</c:v>
                </c:pt>
                <c:pt idx="5">
                  <c:v>25</c:v>
                </c:pt>
                <c:pt idx="6">
                  <c:v>30</c:v>
                </c:pt>
                <c:pt idx="7">
                  <c:v>35</c:v>
                </c:pt>
                <c:pt idx="8">
                  <c:v>40</c:v>
                </c:pt>
                <c:pt idx="9">
                  <c:v>45</c:v>
                </c:pt>
                <c:pt idx="10">
                  <c:v>50</c:v>
                </c:pt>
                <c:pt idx="11">
                  <c:v>55</c:v>
                </c:pt>
                <c:pt idx="12">
                  <c:v>60</c:v>
                </c:pt>
                <c:pt idx="13">
                  <c:v>65</c:v>
                </c:pt>
                <c:pt idx="14">
                  <c:v>70</c:v>
                </c:pt>
                <c:pt idx="15">
                  <c:v>75</c:v>
                </c:pt>
                <c:pt idx="16">
                  <c:v>80</c:v>
                </c:pt>
                <c:pt idx="17">
                  <c:v>85</c:v>
                </c:pt>
                <c:pt idx="18">
                  <c:v>90</c:v>
                </c:pt>
                <c:pt idx="19">
                  <c:v>95</c:v>
                </c:pt>
                <c:pt idx="20">
                  <c:v>100</c:v>
                </c:pt>
              </c:numCache>
            </c:numRef>
          </c:xVal>
          <c:yVal>
            <c:numRef>
              <c:f>Hoja1!$C$54:$C$74</c:f>
              <c:numCache>
                <c:formatCode>General</c:formatCode>
                <c:ptCount val="21"/>
                <c:pt idx="0">
                  <c:v>100</c:v>
                </c:pt>
                <c:pt idx="1">
                  <c:v>67.300000000000011</c:v>
                </c:pt>
                <c:pt idx="2">
                  <c:v>45</c:v>
                </c:pt>
                <c:pt idx="3">
                  <c:v>30</c:v>
                </c:pt>
                <c:pt idx="4">
                  <c:v>25</c:v>
                </c:pt>
                <c:pt idx="5">
                  <c:v>20</c:v>
                </c:pt>
                <c:pt idx="6">
                  <c:v>20</c:v>
                </c:pt>
                <c:pt idx="7">
                  <c:v>19</c:v>
                </c:pt>
                <c:pt idx="8">
                  <c:v>18.5</c:v>
                </c:pt>
                <c:pt idx="9">
                  <c:v>18</c:v>
                </c:pt>
                <c:pt idx="10">
                  <c:v>17.5</c:v>
                </c:pt>
                <c:pt idx="11">
                  <c:v>17</c:v>
                </c:pt>
                <c:pt idx="12">
                  <c:v>17</c:v>
                </c:pt>
                <c:pt idx="13">
                  <c:v>16</c:v>
                </c:pt>
                <c:pt idx="14">
                  <c:v>16</c:v>
                </c:pt>
                <c:pt idx="15">
                  <c:v>19.5</c:v>
                </c:pt>
                <c:pt idx="16">
                  <c:v>25.7</c:v>
                </c:pt>
                <c:pt idx="17">
                  <c:v>28.4</c:v>
                </c:pt>
                <c:pt idx="18">
                  <c:v>22</c:v>
                </c:pt>
              </c:numCache>
            </c:numRef>
          </c:yVal>
          <c:smooth val="1"/>
        </c:ser>
        <c:ser>
          <c:idx val="2"/>
          <c:order val="2"/>
          <c:spPr>
            <a:ln w="88900"/>
          </c:spPr>
          <c:marker>
            <c:symbol val="none"/>
          </c:marker>
          <c:xVal>
            <c:numRef>
              <c:f>Hoja1!$A$54:$A$74</c:f>
              <c:numCache>
                <c:formatCode>General</c:formatCode>
                <c:ptCount val="21"/>
                <c:pt idx="0">
                  <c:v>0</c:v>
                </c:pt>
                <c:pt idx="1">
                  <c:v>5</c:v>
                </c:pt>
                <c:pt idx="2">
                  <c:v>10</c:v>
                </c:pt>
                <c:pt idx="3">
                  <c:v>15</c:v>
                </c:pt>
                <c:pt idx="4">
                  <c:v>20</c:v>
                </c:pt>
                <c:pt idx="5">
                  <c:v>25</c:v>
                </c:pt>
                <c:pt idx="6">
                  <c:v>30</c:v>
                </c:pt>
                <c:pt idx="7">
                  <c:v>35</c:v>
                </c:pt>
                <c:pt idx="8">
                  <c:v>40</c:v>
                </c:pt>
                <c:pt idx="9">
                  <c:v>45</c:v>
                </c:pt>
                <c:pt idx="10">
                  <c:v>50</c:v>
                </c:pt>
                <c:pt idx="11">
                  <c:v>55</c:v>
                </c:pt>
                <c:pt idx="12">
                  <c:v>60</c:v>
                </c:pt>
                <c:pt idx="13">
                  <c:v>65</c:v>
                </c:pt>
                <c:pt idx="14">
                  <c:v>70</c:v>
                </c:pt>
                <c:pt idx="15">
                  <c:v>75</c:v>
                </c:pt>
                <c:pt idx="16">
                  <c:v>80</c:v>
                </c:pt>
                <c:pt idx="17">
                  <c:v>85</c:v>
                </c:pt>
                <c:pt idx="18">
                  <c:v>90</c:v>
                </c:pt>
                <c:pt idx="19">
                  <c:v>95</c:v>
                </c:pt>
                <c:pt idx="20">
                  <c:v>100</c:v>
                </c:pt>
              </c:numCache>
            </c:numRef>
          </c:xVal>
          <c:yVal>
            <c:numRef>
              <c:f>Hoja1!$D$54:$D$74</c:f>
              <c:numCache>
                <c:formatCode>General</c:formatCode>
                <c:ptCount val="21"/>
                <c:pt idx="0">
                  <c:v>90</c:v>
                </c:pt>
                <c:pt idx="1">
                  <c:v>46</c:v>
                </c:pt>
                <c:pt idx="2">
                  <c:v>25</c:v>
                </c:pt>
                <c:pt idx="3">
                  <c:v>17.5</c:v>
                </c:pt>
                <c:pt idx="4">
                  <c:v>12.5</c:v>
                </c:pt>
                <c:pt idx="5">
                  <c:v>10</c:v>
                </c:pt>
                <c:pt idx="6">
                  <c:v>10</c:v>
                </c:pt>
                <c:pt idx="7">
                  <c:v>9.5</c:v>
                </c:pt>
                <c:pt idx="8">
                  <c:v>9.25</c:v>
                </c:pt>
                <c:pt idx="9">
                  <c:v>9</c:v>
                </c:pt>
                <c:pt idx="10">
                  <c:v>8.75</c:v>
                </c:pt>
                <c:pt idx="11">
                  <c:v>8.5</c:v>
                </c:pt>
                <c:pt idx="12">
                  <c:v>8.5</c:v>
                </c:pt>
                <c:pt idx="13">
                  <c:v>8</c:v>
                </c:pt>
                <c:pt idx="14">
                  <c:v>8</c:v>
                </c:pt>
                <c:pt idx="15">
                  <c:v>8</c:v>
                </c:pt>
                <c:pt idx="16">
                  <c:v>8.5</c:v>
                </c:pt>
                <c:pt idx="17">
                  <c:v>8.7000000000000011</c:v>
                </c:pt>
                <c:pt idx="18">
                  <c:v>9</c:v>
                </c:pt>
                <c:pt idx="19">
                  <c:v>9</c:v>
                </c:pt>
                <c:pt idx="20">
                  <c:v>10</c:v>
                </c:pt>
              </c:numCache>
            </c:numRef>
          </c:yVal>
          <c:smooth val="1"/>
        </c:ser>
        <c:axId val="97273728"/>
        <c:axId val="97275264"/>
      </c:scatterChart>
      <c:valAx>
        <c:axId val="97273728"/>
        <c:scaling>
          <c:orientation val="minMax"/>
          <c:max val="105"/>
          <c:min val="0"/>
        </c:scaling>
        <c:axPos val="b"/>
        <c:numFmt formatCode="General" sourceLinked="1"/>
        <c:tickLblPos val="none"/>
        <c:spPr>
          <a:ln w="50800">
            <a:solidFill>
              <a:schemeClr val="bg1"/>
            </a:solidFill>
            <a:tailEnd type="triangle"/>
          </a:ln>
        </c:spPr>
        <c:txPr>
          <a:bodyPr/>
          <a:lstStyle/>
          <a:p>
            <a:pPr>
              <a:defRPr sz="2000">
                <a:solidFill>
                  <a:schemeClr val="bg1"/>
                </a:solidFill>
              </a:defRPr>
            </a:pPr>
            <a:endParaRPr lang="es-AR"/>
          </a:p>
        </c:txPr>
        <c:crossAx val="97275264"/>
        <c:crosses val="autoZero"/>
        <c:crossBetween val="midCat"/>
        <c:majorUnit val="100"/>
      </c:valAx>
      <c:valAx>
        <c:axId val="97275264"/>
        <c:scaling>
          <c:orientation val="minMax"/>
          <c:max val="109"/>
          <c:min val="0"/>
        </c:scaling>
        <c:axPos val="l"/>
        <c:majorGridlines>
          <c:spPr>
            <a:ln w="6350">
              <a:solidFill>
                <a:schemeClr val="bg1"/>
              </a:solidFill>
              <a:prstDash val="sysDot"/>
            </a:ln>
          </c:spPr>
        </c:majorGridlines>
        <c:numFmt formatCode="General" sourceLinked="1"/>
        <c:tickLblPos val="nextTo"/>
        <c:spPr>
          <a:ln w="50800">
            <a:solidFill>
              <a:prstClr val="white"/>
            </a:solidFill>
            <a:tailEnd type="triangle"/>
          </a:ln>
        </c:spPr>
        <c:txPr>
          <a:bodyPr/>
          <a:lstStyle/>
          <a:p>
            <a:pPr>
              <a:defRPr sz="2000">
                <a:solidFill>
                  <a:schemeClr val="bg1"/>
                </a:solidFill>
              </a:defRPr>
            </a:pPr>
            <a:endParaRPr lang="es-AR"/>
          </a:p>
        </c:txPr>
        <c:crossAx val="97273728"/>
        <c:crosses val="autoZero"/>
        <c:crossBetween val="midCat"/>
        <c:majorUnit val="100"/>
      </c:valAx>
      <c:spPr>
        <a:ln w="6350">
          <a:noFill/>
        </a:ln>
      </c:spPr>
    </c:plotArea>
    <c:plotVisOnly val="1"/>
  </c:chart>
  <c:spPr>
    <a:noFill/>
    <a:ln w="63500">
      <a:noFill/>
    </a:ln>
  </c:spPr>
  <c:externalData r:id="rId1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s-AR"/>
  <c:chart>
    <c:plotArea>
      <c:layout/>
      <c:barChart>
        <c:barDir val="bar"/>
        <c:grouping val="stacked"/>
        <c:ser>
          <c:idx val="0"/>
          <c:order val="0"/>
          <c:spPr>
            <a:noFill/>
            <a:ln>
              <a:noFill/>
            </a:ln>
          </c:spPr>
          <c:cat>
            <c:strRef>
              <c:f>Hoja3!$BN$2:$BN$10</c:f>
              <c:strCache>
                <c:ptCount val="9"/>
                <c:pt idx="0">
                  <c:v>Bergamota</c:v>
                </c:pt>
                <c:pt idx="1">
                  <c:v>lima key (C. aurantifolia)</c:v>
                </c:pt>
                <c:pt idx="2">
                  <c:v>lima Tahiti (C. latifolia)</c:v>
                </c:pt>
                <c:pt idx="3">
                  <c:v>limón</c:v>
                </c:pt>
                <c:pt idx="4">
                  <c:v>pomelo</c:v>
                </c:pt>
                <c:pt idx="5">
                  <c:v>naranja amarga</c:v>
                </c:pt>
                <c:pt idx="6">
                  <c:v>naranjas dulce</c:v>
                </c:pt>
                <c:pt idx="7">
                  <c:v>mandarina</c:v>
                </c:pt>
                <c:pt idx="8">
                  <c:v>tangerina</c:v>
                </c:pt>
              </c:strCache>
            </c:strRef>
          </c:cat>
          <c:val>
            <c:numRef>
              <c:f>Hoja3!$BO$2:$BO$10</c:f>
              <c:numCache>
                <c:formatCode>General</c:formatCode>
                <c:ptCount val="9"/>
                <c:pt idx="0" formatCode="0.000">
                  <c:v>0</c:v>
                </c:pt>
                <c:pt idx="3" formatCode="0.000">
                  <c:v>5.0000000000000114E-3</c:v>
                </c:pt>
                <c:pt idx="4" formatCode="0.000">
                  <c:v>5.0000000000000114E-3</c:v>
                </c:pt>
                <c:pt idx="5" formatCode="0.000">
                  <c:v>0</c:v>
                </c:pt>
              </c:numCache>
            </c:numRef>
          </c:val>
        </c:ser>
        <c:ser>
          <c:idx val="1"/>
          <c:order val="1"/>
          <c:spPr>
            <a:gradFill rotWithShape="1">
              <a:gsLst>
                <a:gs pos="0">
                  <a:schemeClr val="accent3">
                    <a:shade val="51000"/>
                    <a:satMod val="130000"/>
                  </a:schemeClr>
                </a:gs>
                <a:gs pos="80000">
                  <a:schemeClr val="accent3">
                    <a:shade val="93000"/>
                    <a:satMod val="130000"/>
                  </a:schemeClr>
                </a:gs>
                <a:gs pos="100000">
                  <a:schemeClr val="accent3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cat>
            <c:strRef>
              <c:f>Hoja3!$BN$2:$BN$10</c:f>
              <c:strCache>
                <c:ptCount val="9"/>
                <c:pt idx="0">
                  <c:v>Bergamota</c:v>
                </c:pt>
                <c:pt idx="1">
                  <c:v>lima key (C. aurantifolia)</c:v>
                </c:pt>
                <c:pt idx="2">
                  <c:v>lima Tahiti (C. latifolia)</c:v>
                </c:pt>
                <c:pt idx="3">
                  <c:v>limón</c:v>
                </c:pt>
                <c:pt idx="4">
                  <c:v>pomelo</c:v>
                </c:pt>
                <c:pt idx="5">
                  <c:v>naranja amarga</c:v>
                </c:pt>
                <c:pt idx="6">
                  <c:v>naranjas dulce</c:v>
                </c:pt>
                <c:pt idx="7">
                  <c:v>mandarina</c:v>
                </c:pt>
                <c:pt idx="8">
                  <c:v>tangerina</c:v>
                </c:pt>
              </c:strCache>
            </c:strRef>
          </c:cat>
          <c:val>
            <c:numRef>
              <c:f>Hoja3!$BQ$2:$BQ$10</c:f>
              <c:numCache>
                <c:formatCode>0.000</c:formatCode>
                <c:ptCount val="9"/>
                <c:pt idx="0">
                  <c:v>0.1</c:v>
                </c:pt>
                <c:pt idx="1">
                  <c:v>0</c:v>
                </c:pt>
                <c:pt idx="2">
                  <c:v>0</c:v>
                </c:pt>
                <c:pt idx="3">
                  <c:v>2.4999999999999998E-2</c:v>
                </c:pt>
                <c:pt idx="4">
                  <c:v>0.83500000000000063</c:v>
                </c:pt>
                <c:pt idx="5">
                  <c:v>0.39000000000000146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</c:numCache>
            </c:numRef>
          </c:val>
        </c:ser>
        <c:overlap val="100"/>
        <c:axId val="2579840"/>
        <c:axId val="2593920"/>
      </c:barChart>
      <c:catAx>
        <c:axId val="2579840"/>
        <c:scaling>
          <c:orientation val="minMax"/>
        </c:scaling>
        <c:axPos val="l"/>
        <c:tickLblPos val="nextTo"/>
        <c:crossAx val="2593920"/>
        <c:crosses val="autoZero"/>
        <c:auto val="1"/>
        <c:lblAlgn val="ctr"/>
        <c:lblOffset val="100"/>
      </c:catAx>
      <c:valAx>
        <c:axId val="2593920"/>
        <c:scaling>
          <c:orientation val="minMax"/>
          <c:max val="1"/>
        </c:scaling>
        <c:axPos val="b"/>
        <c:majorGridlines/>
        <c:numFmt formatCode="0.00" sourceLinked="0"/>
        <c:tickLblPos val="nextTo"/>
        <c:txPr>
          <a:bodyPr rot="-5400000" vert="horz"/>
          <a:lstStyle/>
          <a:p>
            <a:pPr>
              <a:defRPr/>
            </a:pPr>
            <a:endParaRPr lang="es-AR"/>
          </a:p>
        </c:txPr>
        <c:crossAx val="2579840"/>
        <c:crosses val="autoZero"/>
        <c:crossBetween val="between"/>
        <c:majorUnit val="0.1"/>
        <c:minorUnit val="0.05"/>
      </c:valAx>
    </c:plotArea>
    <c:plotVisOnly val="1"/>
  </c:chart>
  <c:spPr>
    <a:ln>
      <a:noFill/>
    </a:ln>
  </c:spPr>
  <c:txPr>
    <a:bodyPr/>
    <a:lstStyle/>
    <a:p>
      <a:pPr>
        <a:defRPr sz="2000">
          <a:solidFill>
            <a:schemeClr val="bg1"/>
          </a:solidFill>
        </a:defRPr>
      </a:pPr>
      <a:endParaRPr lang="es-AR"/>
    </a:p>
  </c:txPr>
  <c:externalData r:id="rId1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s-AR"/>
  <c:chart>
    <c:plotArea>
      <c:layout/>
      <c:pieChart>
        <c:varyColors val="1"/>
        <c:ser>
          <c:idx val="0"/>
          <c:order val="0"/>
          <c:spPr>
            <a:ln>
              <a:solidFill>
                <a:srgbClr val="FFFF00"/>
              </a:solidFill>
            </a:ln>
          </c:spPr>
          <c:dPt>
            <c:idx val="0"/>
            <c:spPr>
              <a:solidFill>
                <a:srgbClr val="FF0000"/>
              </a:solidFill>
              <a:ln>
                <a:solidFill>
                  <a:srgbClr val="FFFF00"/>
                </a:solidFill>
              </a:ln>
            </c:spPr>
          </c:dPt>
          <c:dPt>
            <c:idx val="1"/>
            <c:spPr>
              <a:solidFill>
                <a:schemeClr val="accent2"/>
              </a:solidFill>
              <a:ln>
                <a:solidFill>
                  <a:srgbClr val="FFFF00"/>
                </a:solidFill>
              </a:ln>
            </c:spPr>
          </c:dPt>
          <c:dPt>
            <c:idx val="2"/>
            <c:spPr>
              <a:solidFill>
                <a:srgbClr val="002060"/>
              </a:solidFill>
              <a:ln>
                <a:solidFill>
                  <a:srgbClr val="FFFF00"/>
                </a:solidFill>
              </a:ln>
            </c:spPr>
          </c:dPt>
          <c:dPt>
            <c:idx val="3"/>
            <c:spPr>
              <a:solidFill>
                <a:srgbClr val="FF0000"/>
              </a:solidFill>
              <a:ln>
                <a:solidFill>
                  <a:srgbClr val="FFFF00"/>
                </a:solidFill>
              </a:ln>
            </c:spPr>
          </c:dPt>
          <c:dPt>
            <c:idx val="4"/>
            <c:spPr>
              <a:solidFill>
                <a:srgbClr val="002060"/>
              </a:solidFill>
              <a:ln>
                <a:solidFill>
                  <a:srgbClr val="FFFF00"/>
                </a:solidFill>
              </a:ln>
            </c:spPr>
          </c:dPt>
          <c:cat>
            <c:strRef>
              <c:f>Hoja1!$E$3:$E$7</c:f>
              <c:strCache>
                <c:ptCount val="5"/>
                <c:pt idx="0">
                  <c:v>frutillas</c:v>
                </c:pt>
                <c:pt idx="1">
                  <c:v>grosellas</c:v>
                </c:pt>
                <c:pt idx="2">
                  <c:v>arándanos</c:v>
                </c:pt>
                <c:pt idx="3">
                  <c:v>frambuesas</c:v>
                </c:pt>
                <c:pt idx="4">
                  <c:v>moras</c:v>
                </c:pt>
              </c:strCache>
            </c:strRef>
          </c:cat>
          <c:val>
            <c:numRef>
              <c:f>Hoja1!$F$3:$F$7</c:f>
              <c:numCache>
                <c:formatCode>0%</c:formatCode>
                <c:ptCount val="5"/>
                <c:pt idx="0">
                  <c:v>0.62000000000000144</c:v>
                </c:pt>
                <c:pt idx="1">
                  <c:v>0.13</c:v>
                </c:pt>
                <c:pt idx="2">
                  <c:v>0.11</c:v>
                </c:pt>
                <c:pt idx="3">
                  <c:v>0.1</c:v>
                </c:pt>
                <c:pt idx="4">
                  <c:v>4.0000000000000022E-2</c:v>
                </c:pt>
              </c:numCache>
            </c:numRef>
          </c:val>
        </c:ser>
        <c:firstSliceAng val="0"/>
      </c:pieChart>
    </c:plotArea>
    <c:plotVisOnly val="1"/>
  </c:chart>
  <c:spPr>
    <a:noFill/>
  </c:spPr>
  <c:externalData r:id="rId1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s-AR"/>
  <c:chart>
    <c:title>
      <c:tx>
        <c:rich>
          <a:bodyPr/>
          <a:lstStyle/>
          <a:p>
            <a:pPr>
              <a:defRPr/>
            </a:pPr>
            <a:r>
              <a:rPr lang="es-AR" sz="1400"/>
              <a:t>Necesidades</a:t>
            </a:r>
            <a:r>
              <a:rPr lang="es-AR" sz="1400" baseline="0"/>
              <a:t> de horas de frío por variedades</a:t>
            </a:r>
            <a:endParaRPr lang="es-AR" sz="1400"/>
          </a:p>
        </c:rich>
      </c:tx>
      <c:layout>
        <c:manualLayout>
          <c:xMode val="edge"/>
          <c:yMode val="edge"/>
          <c:x val="0.14603477690288713"/>
          <c:y val="0"/>
        </c:manualLayout>
      </c:layout>
    </c:title>
    <c:plotArea>
      <c:layout>
        <c:manualLayout>
          <c:layoutTarget val="inner"/>
          <c:xMode val="edge"/>
          <c:yMode val="edge"/>
          <c:x val="0.14023840769903798"/>
          <c:y val="0.17837735800266349"/>
          <c:w val="0.82920603674540683"/>
          <c:h val="0.49022018799374362"/>
        </c:manualLayout>
      </c:layout>
      <c:barChart>
        <c:barDir val="col"/>
        <c:grouping val="clustered"/>
        <c:ser>
          <c:idx val="0"/>
          <c:order val="0"/>
          <c:spPr>
            <a:solidFill>
              <a:schemeClr val="accent1"/>
            </a:solidFill>
          </c:spPr>
          <c:dPt>
            <c:idx val="5"/>
            <c:spPr>
              <a:solidFill>
                <a:srgbClr val="FFFF00"/>
              </a:solidFill>
            </c:spPr>
          </c:dPt>
          <c:dPt>
            <c:idx val="6"/>
            <c:spPr>
              <a:solidFill>
                <a:srgbClr val="FFFF00"/>
              </a:solidFill>
            </c:spPr>
          </c:dPt>
          <c:dLbls>
            <c:txPr>
              <a:bodyPr/>
              <a:lstStyle/>
              <a:p>
                <a:pPr>
                  <a:defRPr b="1"/>
                </a:pPr>
                <a:endParaRPr lang="es-AR"/>
              </a:p>
            </c:txPr>
            <c:showVal val="1"/>
          </c:dLbls>
          <c:cat>
            <c:strRef>
              <c:f>Hoja1!$B$2:$B$8</c:f>
              <c:strCache>
                <c:ptCount val="7"/>
                <c:pt idx="0">
                  <c:v>Snowchaser</c:v>
                </c:pt>
                <c:pt idx="1">
                  <c:v>Primadonna</c:v>
                </c:pt>
                <c:pt idx="2">
                  <c:v>Esmerald</c:v>
                </c:pt>
                <c:pt idx="3">
                  <c:v>Star</c:v>
                </c:pt>
                <c:pt idx="4">
                  <c:v>Jewel</c:v>
                </c:pt>
                <c:pt idx="5">
                  <c:v>Concordia 2015</c:v>
                </c:pt>
                <c:pt idx="6">
                  <c:v>Concordia 2016</c:v>
                </c:pt>
              </c:strCache>
            </c:strRef>
          </c:cat>
          <c:val>
            <c:numRef>
              <c:f>Hoja1!$C$2:$C$8</c:f>
              <c:numCache>
                <c:formatCode>General</c:formatCode>
                <c:ptCount val="7"/>
                <c:pt idx="0">
                  <c:v>200</c:v>
                </c:pt>
                <c:pt idx="1">
                  <c:v>250</c:v>
                </c:pt>
                <c:pt idx="2">
                  <c:v>300</c:v>
                </c:pt>
                <c:pt idx="3">
                  <c:v>400</c:v>
                </c:pt>
                <c:pt idx="4">
                  <c:v>250</c:v>
                </c:pt>
                <c:pt idx="5">
                  <c:v>260</c:v>
                </c:pt>
                <c:pt idx="6">
                  <c:v>660</c:v>
                </c:pt>
              </c:numCache>
            </c:numRef>
          </c:val>
        </c:ser>
        <c:axId val="98406784"/>
        <c:axId val="98408320"/>
      </c:barChart>
      <c:catAx>
        <c:axId val="98406784"/>
        <c:scaling>
          <c:orientation val="minMax"/>
        </c:scaling>
        <c:axPos val="b"/>
        <c:tickLblPos val="nextTo"/>
        <c:txPr>
          <a:bodyPr/>
          <a:lstStyle/>
          <a:p>
            <a:pPr>
              <a:defRPr b="1"/>
            </a:pPr>
            <a:endParaRPr lang="es-AR"/>
          </a:p>
        </c:txPr>
        <c:crossAx val="98408320"/>
        <c:crosses val="autoZero"/>
        <c:auto val="1"/>
        <c:lblAlgn val="ctr"/>
        <c:lblOffset val="100"/>
      </c:catAx>
      <c:valAx>
        <c:axId val="98408320"/>
        <c:scaling>
          <c:orientation val="minMax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s-AR"/>
                  <a:t>HORAS DE FRIO</a:t>
                </a:r>
              </a:p>
            </c:rich>
          </c:tx>
          <c:layout/>
        </c:title>
        <c:numFmt formatCode="General" sourceLinked="1"/>
        <c:tickLblPos val="nextTo"/>
        <c:txPr>
          <a:bodyPr/>
          <a:lstStyle/>
          <a:p>
            <a:pPr>
              <a:defRPr b="1"/>
            </a:pPr>
            <a:endParaRPr lang="es-AR"/>
          </a:p>
        </c:txPr>
        <c:crossAx val="98406784"/>
        <c:crosses val="autoZero"/>
        <c:crossBetween val="between"/>
      </c:valAx>
    </c:plotArea>
    <c:plotVisOnly val="1"/>
  </c:chart>
  <c:spPr>
    <a:noFill/>
    <a:ln>
      <a:noFill/>
    </a:ln>
  </c:spPr>
  <c:externalData r:id="rId1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s-AR"/>
  <c:chart>
    <c:plotArea>
      <c:layout/>
      <c:pieChart>
        <c:varyColors val="1"/>
        <c:ser>
          <c:idx val="0"/>
          <c:order val="0"/>
          <c:dPt>
            <c:idx val="0"/>
            <c:spPr>
              <a:solidFill>
                <a:schemeClr val="accent1">
                  <a:lumMod val="40000"/>
                  <a:lumOff val="60000"/>
                </a:schemeClr>
              </a:solidFill>
            </c:spPr>
          </c:dPt>
          <c:dPt>
            <c:idx val="1"/>
            <c:spPr>
              <a:solidFill>
                <a:schemeClr val="accent6">
                  <a:lumMod val="40000"/>
                  <a:lumOff val="60000"/>
                </a:schemeClr>
              </a:solidFill>
            </c:spPr>
          </c:dPt>
          <c:dPt>
            <c:idx val="2"/>
            <c:spPr>
              <a:solidFill>
                <a:srgbClr val="FFC000"/>
              </a:solidFill>
            </c:spPr>
          </c:dPt>
          <c:cat>
            <c:strRef>
              <c:f>Hoja1!$K$4:$K$10</c:f>
              <c:strCache>
                <c:ptCount val="7"/>
                <c:pt idx="0">
                  <c:v>Agua</c:v>
                </c:pt>
                <c:pt idx="1">
                  <c:v>Carbohidratos</c:v>
                </c:pt>
                <c:pt idx="2">
                  <c:v>Proteínas</c:v>
                </c:pt>
                <c:pt idx="3">
                  <c:v>Grasas</c:v>
                </c:pt>
                <c:pt idx="4">
                  <c:v>cenizas</c:v>
                </c:pt>
                <c:pt idx="5">
                  <c:v>acido</c:v>
                </c:pt>
                <c:pt idx="6">
                  <c:v>OTROS</c:v>
                </c:pt>
              </c:strCache>
            </c:strRef>
          </c:cat>
          <c:val>
            <c:numRef>
              <c:f>Hoja1!$L$4:$L$10</c:f>
              <c:numCache>
                <c:formatCode>General</c:formatCode>
                <c:ptCount val="7"/>
                <c:pt idx="0">
                  <c:v>83</c:v>
                </c:pt>
                <c:pt idx="1">
                  <c:v>15</c:v>
                </c:pt>
                <c:pt idx="2">
                  <c:v>2</c:v>
                </c:pt>
              </c:numCache>
            </c:numRef>
          </c:val>
        </c:ser>
        <c:firstSliceAng val="130"/>
      </c:pieChart>
    </c:plotArea>
    <c:plotVisOnly val="1"/>
  </c:chart>
  <c:spPr>
    <a:noFill/>
    <a:ln>
      <a:noFill/>
    </a:ln>
  </c:spPr>
  <c:externalData r:id="rId1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s-AR"/>
  <c:chart>
    <c:autoTitleDeleted val="1"/>
    <c:plotArea>
      <c:layout>
        <c:manualLayout>
          <c:layoutTarget val="inner"/>
          <c:xMode val="edge"/>
          <c:yMode val="edge"/>
          <c:x val="2.6049870059127622E-2"/>
          <c:y val="0.22740111818753475"/>
          <c:w val="0.64941143818398872"/>
          <c:h val="0.71084224990409373"/>
        </c:manualLayout>
      </c:layout>
      <c:pieChart>
        <c:varyColors val="1"/>
        <c:ser>
          <c:idx val="0"/>
          <c:order val="0"/>
          <c:dPt>
            <c:idx val="0"/>
            <c:spPr>
              <a:solidFill>
                <a:schemeClr val="accent2">
                  <a:lumMod val="20000"/>
                  <a:lumOff val="80000"/>
                </a:schemeClr>
              </a:solidFill>
            </c:spPr>
          </c:dPt>
          <c:dPt>
            <c:idx val="1"/>
            <c:spPr>
              <a:solidFill>
                <a:schemeClr val="accent2">
                  <a:lumMod val="40000"/>
                  <a:lumOff val="60000"/>
                </a:schemeClr>
              </a:solidFill>
            </c:spPr>
          </c:dPt>
          <c:dPt>
            <c:idx val="2"/>
            <c:spPr>
              <a:solidFill>
                <a:schemeClr val="accent2">
                  <a:lumMod val="60000"/>
                  <a:lumOff val="40000"/>
                </a:schemeClr>
              </a:solidFill>
            </c:spPr>
          </c:dPt>
          <c:dPt>
            <c:idx val="3"/>
            <c:spPr>
              <a:solidFill>
                <a:schemeClr val="accent2">
                  <a:lumMod val="75000"/>
                </a:schemeClr>
              </a:solidFill>
            </c:spPr>
          </c:dPt>
          <c:dPt>
            <c:idx val="4"/>
            <c:spPr>
              <a:solidFill>
                <a:schemeClr val="accent2">
                  <a:lumMod val="50000"/>
                </a:schemeClr>
              </a:solidFill>
            </c:spPr>
          </c:dPt>
          <c:dLbls>
            <c:dLbl>
              <c:idx val="0"/>
              <c:layout>
                <c:manualLayout>
                  <c:x val="-0.1628254700009229"/>
                  <c:y val="-0.23162553353768103"/>
                </c:manualLayout>
              </c:layout>
              <c:tx>
                <c:rich>
                  <a:bodyPr/>
                  <a:lstStyle/>
                  <a:p>
                    <a:r>
                      <a:rPr lang="en-US" sz="1400" b="1"/>
                      <a:t>Potasio
89 mg/100</a:t>
                    </a:r>
                    <a:r>
                      <a:rPr lang="en-US" sz="1400" b="1" baseline="0"/>
                      <a:t> g</a:t>
                    </a:r>
                    <a:endParaRPr lang="en-US" sz="1400" b="1"/>
                  </a:p>
                </c:rich>
              </c:tx>
              <c:showVal val="1"/>
              <c:showCatName val="1"/>
              <c:separator>
</c:separator>
            </c:dLbl>
            <c:dLbl>
              <c:idx val="1"/>
              <c:layout>
                <c:manualLayout>
                  <c:x val="4.0128036432524191E-4"/>
                  <c:y val="5.1733009080639193E-2"/>
                </c:manualLayout>
              </c:layout>
              <c:tx>
                <c:rich>
                  <a:bodyPr/>
                  <a:lstStyle/>
                  <a:p>
                    <a:r>
                      <a:rPr lang="en-US" sz="1400"/>
                      <a:t>Fósforo
10 mg/100 g</a:t>
                    </a:r>
                  </a:p>
                </c:rich>
              </c:tx>
              <c:showVal val="1"/>
              <c:showCatName val="1"/>
              <c:separator>
</c:separator>
            </c:dLbl>
            <c:dLbl>
              <c:idx val="2"/>
              <c:layout>
                <c:manualLayout>
                  <c:x val="1.1976196919784381E-3"/>
                  <c:y val="1.5138890249826085E-2"/>
                </c:manualLayout>
              </c:layout>
              <c:tx>
                <c:rich>
                  <a:bodyPr/>
                  <a:lstStyle/>
                  <a:p>
                    <a:r>
                      <a:rPr lang="en-US" sz="1400"/>
                      <a:t>Calcio
6 mg/100</a:t>
                    </a:r>
                    <a:r>
                      <a:rPr lang="en-US" sz="1400" baseline="0"/>
                      <a:t> g</a:t>
                    </a:r>
                    <a:endParaRPr lang="en-US" sz="1400"/>
                  </a:p>
                </c:rich>
              </c:tx>
              <c:showVal val="1"/>
              <c:showCatName val="1"/>
              <c:separator>
</c:separator>
            </c:dLbl>
            <c:dLbl>
              <c:idx val="3"/>
              <c:layout>
                <c:manualLayout>
                  <c:x val="-4.4373831543125408E-2"/>
                  <c:y val="-5.8326870825908601E-2"/>
                </c:manualLayout>
              </c:layout>
              <c:tx>
                <c:rich>
                  <a:bodyPr/>
                  <a:lstStyle/>
                  <a:p>
                    <a:r>
                      <a:rPr lang="en-US" sz="1400"/>
                      <a:t>Sodio
6 mg/100</a:t>
                    </a:r>
                  </a:p>
                </c:rich>
              </c:tx>
              <c:showVal val="1"/>
              <c:showCatName val="1"/>
              <c:separator>
</c:separator>
            </c:dLbl>
            <c:dLbl>
              <c:idx val="4"/>
              <c:layout>
                <c:manualLayout>
                  <c:x val="4.4460153481962555E-2"/>
                  <c:y val="-6.1114089619346806E-2"/>
                </c:manualLayout>
              </c:layout>
              <c:tx>
                <c:rich>
                  <a:bodyPr/>
                  <a:lstStyle/>
                  <a:p>
                    <a:r>
                      <a:rPr lang="en-US" sz="1400"/>
                      <a:t>Magnesio
5 mg/100 g</a:t>
                    </a:r>
                  </a:p>
                </c:rich>
              </c:tx>
              <c:showVal val="1"/>
              <c:showCatName val="1"/>
              <c:separator>
</c:separator>
            </c:dLbl>
            <c:dLbl>
              <c:idx val="5"/>
              <c:layout>
                <c:manualLayout>
                  <c:x val="0.27401989604038934"/>
                  <c:y val="3.3339714184527205E-2"/>
                </c:manualLayout>
              </c:layout>
              <c:tx>
                <c:rich>
                  <a:bodyPr/>
                  <a:lstStyle/>
                  <a:p>
                    <a:r>
                      <a:rPr lang="en-US" sz="1400"/>
                      <a:t>Otros
0,6 mg/100</a:t>
                    </a:r>
                    <a:r>
                      <a:rPr lang="en-US" sz="1400" baseline="0"/>
                      <a:t> g</a:t>
                    </a:r>
                    <a:endParaRPr lang="en-US" sz="1400"/>
                  </a:p>
                </c:rich>
              </c:tx>
              <c:showVal val="1"/>
              <c:showCatName val="1"/>
              <c:separator>
</c:separator>
            </c:dLbl>
            <c:txPr>
              <a:bodyPr/>
              <a:lstStyle/>
              <a:p>
                <a:pPr>
                  <a:defRPr sz="1400" b="1"/>
                </a:pPr>
                <a:endParaRPr lang="es-AR"/>
              </a:p>
            </c:txPr>
            <c:showVal val="1"/>
            <c:showCatName val="1"/>
            <c:separator>
</c:separator>
            <c:showLeaderLines val="1"/>
          </c:dLbls>
          <c:cat>
            <c:strRef>
              <c:f>Hoja1!$F$32:$F$37</c:f>
              <c:strCache>
                <c:ptCount val="6"/>
                <c:pt idx="0">
                  <c:v>Potasio</c:v>
                </c:pt>
                <c:pt idx="1">
                  <c:v>Fósforo</c:v>
                </c:pt>
                <c:pt idx="2">
                  <c:v>Calcio</c:v>
                </c:pt>
                <c:pt idx="3">
                  <c:v>Sodio</c:v>
                </c:pt>
                <c:pt idx="4">
                  <c:v>Magnesio</c:v>
                </c:pt>
                <c:pt idx="5">
                  <c:v>Otros</c:v>
                </c:pt>
              </c:strCache>
            </c:strRef>
          </c:cat>
          <c:val>
            <c:numRef>
              <c:f>Hoja1!$G$32:$G$37</c:f>
              <c:numCache>
                <c:formatCode>General</c:formatCode>
                <c:ptCount val="6"/>
                <c:pt idx="0">
                  <c:v>89</c:v>
                </c:pt>
                <c:pt idx="1">
                  <c:v>10</c:v>
                </c:pt>
                <c:pt idx="2">
                  <c:v>6</c:v>
                </c:pt>
                <c:pt idx="3">
                  <c:v>6</c:v>
                </c:pt>
                <c:pt idx="4">
                  <c:v>5</c:v>
                </c:pt>
                <c:pt idx="5">
                  <c:v>0.60000000000000064</c:v>
                </c:pt>
              </c:numCache>
            </c:numRef>
          </c:val>
        </c:ser>
        <c:firstSliceAng val="360"/>
      </c:pieChart>
    </c:plotArea>
    <c:plotVisOnly val="1"/>
  </c:chart>
  <c:spPr>
    <a:noFill/>
    <a:ln>
      <a:noFill/>
    </a:ln>
  </c:spPr>
  <c:externalData r:id="rId1"/>
  <c:userShapes r:id="rId2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s-AR"/>
  <c:chart>
    <c:autoTitleDeleted val="1"/>
    <c:view3D>
      <c:rotX val="30"/>
      <c:rotY val="210"/>
      <c:perspective val="30"/>
    </c:view3D>
    <c:plotArea>
      <c:layout/>
      <c:pie3DChart>
        <c:varyColors val="1"/>
        <c:ser>
          <c:idx val="0"/>
          <c:order val="0"/>
          <c:dPt>
            <c:idx val="0"/>
            <c:spPr>
              <a:solidFill>
                <a:srgbClr val="00B050"/>
              </a:solidFill>
            </c:spPr>
          </c:dPt>
          <c:dPt>
            <c:idx val="1"/>
            <c:spPr>
              <a:solidFill>
                <a:srgbClr val="0070C0"/>
              </a:solidFill>
            </c:spPr>
          </c:dPt>
          <c:dPt>
            <c:idx val="2"/>
            <c:spPr>
              <a:solidFill>
                <a:srgbClr val="7030A0"/>
              </a:solidFill>
            </c:spPr>
          </c:dPt>
          <c:dPt>
            <c:idx val="3"/>
            <c:spPr>
              <a:solidFill>
                <a:srgbClr val="FFFF00"/>
              </a:solidFill>
            </c:spPr>
          </c:dPt>
          <c:dLbls>
            <c:dLbl>
              <c:idx val="0"/>
              <c:layout>
                <c:manualLayout>
                  <c:x val="0.19204924040935706"/>
                  <c:y val="2.2707565981572163E-2"/>
                </c:manualLayout>
              </c:layout>
              <c:showVal val="1"/>
            </c:dLbl>
            <c:dLbl>
              <c:idx val="3"/>
              <c:spPr/>
              <c:txPr>
                <a:bodyPr/>
                <a:lstStyle/>
                <a:p>
                  <a:pPr>
                    <a:defRPr sz="1800" b="1">
                      <a:solidFill>
                        <a:sysClr val="windowText" lastClr="000000"/>
                      </a:solidFill>
                    </a:defRPr>
                  </a:pPr>
                  <a:endParaRPr lang="es-AR"/>
                </a:p>
              </c:txPr>
            </c:dLbl>
            <c:txPr>
              <a:bodyPr/>
              <a:lstStyle/>
              <a:p>
                <a:pPr>
                  <a:defRPr sz="1800" b="1">
                    <a:solidFill>
                      <a:schemeClr val="bg1"/>
                    </a:solidFill>
                  </a:defRPr>
                </a:pPr>
                <a:endParaRPr lang="es-AR"/>
              </a:p>
            </c:txPr>
            <c:showVal val="1"/>
            <c:showLeaderLines val="1"/>
          </c:dLbls>
          <c:cat>
            <c:strRef>
              <c:f>Hoja1!$B$3:$B$6</c:f>
              <c:strCache>
                <c:ptCount val="4"/>
                <c:pt idx="0">
                  <c:v>Proantocianidinas</c:v>
                </c:pt>
                <c:pt idx="1">
                  <c:v>Antocianos</c:v>
                </c:pt>
                <c:pt idx="2">
                  <c:v>flavonoides</c:v>
                </c:pt>
                <c:pt idx="3">
                  <c:v>Ácido clorogénico</c:v>
                </c:pt>
              </c:strCache>
            </c:strRef>
          </c:cat>
          <c:val>
            <c:numRef>
              <c:f>Hoja1!$C$3:$C$6</c:f>
              <c:numCache>
                <c:formatCode>0%</c:formatCode>
                <c:ptCount val="4"/>
                <c:pt idx="0">
                  <c:v>0.41000000000000031</c:v>
                </c:pt>
                <c:pt idx="1">
                  <c:v>0.35000000000000031</c:v>
                </c:pt>
                <c:pt idx="2">
                  <c:v>0.16</c:v>
                </c:pt>
                <c:pt idx="3">
                  <c:v>8.0000000000000043E-2</c:v>
                </c:pt>
              </c:numCache>
            </c:numRef>
          </c:val>
        </c:ser>
      </c:pie3DChart>
    </c:plotArea>
    <c:legend>
      <c:legendPos val="r"/>
      <c:layout>
        <c:manualLayout>
          <c:xMode val="edge"/>
          <c:yMode val="edge"/>
          <c:x val="0.29508168558113967"/>
          <c:y val="7.2398837719618331E-2"/>
          <c:w val="0.57966666581829351"/>
          <c:h val="0.16540801688803941"/>
        </c:manualLayout>
      </c:layout>
      <c:txPr>
        <a:bodyPr/>
        <a:lstStyle/>
        <a:p>
          <a:pPr>
            <a:defRPr sz="1600" b="1"/>
          </a:pPr>
          <a:endParaRPr lang="es-AR"/>
        </a:p>
      </c:txPr>
    </c:legend>
    <c:plotVisOnly val="1"/>
  </c:chart>
  <c:spPr>
    <a:noFill/>
    <a:ln>
      <a:noFill/>
    </a:ln>
  </c:spPr>
  <c:externalData r:id="rId1"/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s-AR"/>
  <c:chart>
    <c:title>
      <c:tx>
        <c:rich>
          <a:bodyPr/>
          <a:lstStyle/>
          <a:p>
            <a:pPr>
              <a:defRPr sz="2000"/>
            </a:pPr>
            <a:r>
              <a:rPr lang="en-US" sz="2000" dirty="0" err="1"/>
              <a:t>Capacidad</a:t>
            </a:r>
            <a:r>
              <a:rPr lang="en-US" sz="2000" dirty="0"/>
              <a:t> de </a:t>
            </a:r>
            <a:r>
              <a:rPr lang="en-US" sz="2000" dirty="0" err="1"/>
              <a:t>absorción</a:t>
            </a:r>
            <a:r>
              <a:rPr lang="en-US" sz="2000" dirty="0"/>
              <a:t> de </a:t>
            </a:r>
            <a:r>
              <a:rPr lang="en-US" sz="2000" dirty="0" err="1"/>
              <a:t>radicales</a:t>
            </a:r>
            <a:r>
              <a:rPr lang="en-US" sz="2000" dirty="0"/>
              <a:t> de </a:t>
            </a:r>
            <a:r>
              <a:rPr lang="en-US" sz="2000" dirty="0" err="1"/>
              <a:t>Oxígeno</a:t>
            </a:r>
            <a:r>
              <a:rPr lang="en-US" sz="2000" baseline="0" dirty="0"/>
              <a:t> (ORAC)</a:t>
            </a:r>
            <a:endParaRPr lang="en-US" sz="2000" dirty="0"/>
          </a:p>
        </c:rich>
      </c:tx>
      <c:layout>
        <c:manualLayout>
          <c:xMode val="edge"/>
          <c:yMode val="edge"/>
          <c:x val="0.14281137216415193"/>
          <c:y val="0"/>
        </c:manualLayout>
      </c:layout>
    </c:title>
    <c:plotArea>
      <c:layout/>
      <c:barChart>
        <c:barDir val="col"/>
        <c:grouping val="clustered"/>
        <c:ser>
          <c:idx val="0"/>
          <c:order val="0"/>
          <c:cat>
            <c:strRef>
              <c:f>Hoja1!$K$7:$K$16</c:f>
              <c:strCache>
                <c:ptCount val="10"/>
                <c:pt idx="0">
                  <c:v>Arándanos</c:v>
                </c:pt>
                <c:pt idx="1">
                  <c:v>Zarzamoras</c:v>
                </c:pt>
                <c:pt idx="2">
                  <c:v>Frutillas</c:v>
                </c:pt>
                <c:pt idx="3">
                  <c:v>Espinacas</c:v>
                </c:pt>
                <c:pt idx="4">
                  <c:v>Frambuesas</c:v>
                </c:pt>
                <c:pt idx="5">
                  <c:v>Ciruelas</c:v>
                </c:pt>
                <c:pt idx="6">
                  <c:v>Naranjas</c:v>
                </c:pt>
                <c:pt idx="7">
                  <c:v>Uvas negras</c:v>
                </c:pt>
                <c:pt idx="8">
                  <c:v>Cerezas</c:v>
                </c:pt>
                <c:pt idx="9">
                  <c:v>Pomelos</c:v>
                </c:pt>
              </c:strCache>
            </c:strRef>
          </c:cat>
          <c:val>
            <c:numRef>
              <c:f>Hoja1!$M$7:$M$16</c:f>
              <c:numCache>
                <c:formatCode>General</c:formatCode>
                <c:ptCount val="10"/>
                <c:pt idx="0">
                  <c:v>2.3549999999999978</c:v>
                </c:pt>
                <c:pt idx="1">
                  <c:v>1.9449999999999998</c:v>
                </c:pt>
                <c:pt idx="2">
                  <c:v>1.5349999999999975</c:v>
                </c:pt>
                <c:pt idx="3">
                  <c:v>1.26</c:v>
                </c:pt>
                <c:pt idx="4">
                  <c:v>1.1800000000000022</c:v>
                </c:pt>
                <c:pt idx="5">
                  <c:v>0.87500000000000122</c:v>
                </c:pt>
                <c:pt idx="6">
                  <c:v>0.70500000000000063</c:v>
                </c:pt>
                <c:pt idx="7">
                  <c:v>0.70000000000000062</c:v>
                </c:pt>
                <c:pt idx="8">
                  <c:v>0.61000000000000065</c:v>
                </c:pt>
                <c:pt idx="9">
                  <c:v>0.46500000000000002</c:v>
                </c:pt>
              </c:numCache>
            </c:numRef>
          </c:val>
        </c:ser>
        <c:axId val="119138176"/>
        <c:axId val="119139712"/>
      </c:barChart>
      <c:catAx>
        <c:axId val="119138176"/>
        <c:scaling>
          <c:orientation val="minMax"/>
        </c:scaling>
        <c:axPos val="b"/>
        <c:tickLblPos val="nextTo"/>
        <c:txPr>
          <a:bodyPr/>
          <a:lstStyle/>
          <a:p>
            <a:pPr>
              <a:defRPr sz="1800"/>
            </a:pPr>
            <a:endParaRPr lang="es-AR"/>
          </a:p>
        </c:txPr>
        <c:crossAx val="119139712"/>
        <c:crosses val="autoZero"/>
        <c:auto val="1"/>
        <c:lblAlgn val="ctr"/>
        <c:lblOffset val="100"/>
      </c:catAx>
      <c:valAx>
        <c:axId val="119139712"/>
        <c:scaling>
          <c:orientation val="minMax"/>
        </c:scaling>
        <c:axPos val="l"/>
        <c:majorGridlines/>
        <c:numFmt formatCode="#,##0.0" sourceLinked="0"/>
        <c:tickLblPos val="nextTo"/>
        <c:txPr>
          <a:bodyPr/>
          <a:lstStyle/>
          <a:p>
            <a:pPr>
              <a:defRPr sz="1800"/>
            </a:pPr>
            <a:endParaRPr lang="es-AR"/>
          </a:p>
        </c:txPr>
        <c:crossAx val="119138176"/>
        <c:crosses val="autoZero"/>
        <c:crossBetween val="between"/>
      </c:valAx>
    </c:plotArea>
    <c:plotVisOnly val="1"/>
  </c:chart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s-AR"/>
  <c:chart>
    <c:plotArea>
      <c:layout/>
      <c:barChart>
        <c:barDir val="bar"/>
        <c:grouping val="stacked"/>
        <c:ser>
          <c:idx val="0"/>
          <c:order val="0"/>
          <c:spPr>
            <a:noFill/>
            <a:ln>
              <a:noFill/>
            </a:ln>
          </c:spPr>
          <c:cat>
            <c:strRef>
              <c:f>Hoja3!$A$2:$A$11</c:f>
              <c:strCache>
                <c:ptCount val="10"/>
                <c:pt idx="0">
                  <c:v>Bergamota</c:v>
                </c:pt>
                <c:pt idx="1">
                  <c:v>lima Tahiti (C. latifolia)</c:v>
                </c:pt>
                <c:pt idx="2">
                  <c:v>lima key (C. aurantifolia)</c:v>
                </c:pt>
                <c:pt idx="3">
                  <c:v>limón</c:v>
                </c:pt>
                <c:pt idx="4">
                  <c:v>pomelo</c:v>
                </c:pt>
                <c:pt idx="5">
                  <c:v>limón</c:v>
                </c:pt>
                <c:pt idx="6">
                  <c:v>naranja amarga</c:v>
                </c:pt>
                <c:pt idx="7">
                  <c:v>naranjas dulce</c:v>
                </c:pt>
                <c:pt idx="8">
                  <c:v>mandarina</c:v>
                </c:pt>
                <c:pt idx="9">
                  <c:v>tangerina</c:v>
                </c:pt>
              </c:strCache>
            </c:strRef>
          </c:cat>
          <c:val>
            <c:numRef>
              <c:f>Hoja3!$I$2:$I$11</c:f>
              <c:numCache>
                <c:formatCode>0.0</c:formatCode>
                <c:ptCount val="10"/>
                <c:pt idx="0">
                  <c:v>23.5</c:v>
                </c:pt>
                <c:pt idx="1">
                  <c:v>51.5</c:v>
                </c:pt>
                <c:pt idx="2">
                  <c:v>47.9</c:v>
                </c:pt>
                <c:pt idx="3">
                  <c:v>54.6</c:v>
                </c:pt>
                <c:pt idx="4">
                  <c:v>92.2</c:v>
                </c:pt>
                <c:pt idx="5">
                  <c:v>54.6</c:v>
                </c:pt>
                <c:pt idx="6">
                  <c:v>91.5</c:v>
                </c:pt>
                <c:pt idx="7">
                  <c:v>91.1</c:v>
                </c:pt>
                <c:pt idx="8">
                  <c:v>65.3</c:v>
                </c:pt>
                <c:pt idx="9">
                  <c:v>89.6</c:v>
                </c:pt>
              </c:numCache>
            </c:numRef>
          </c:val>
        </c:ser>
        <c:ser>
          <c:idx val="1"/>
          <c:order val="1"/>
          <c:spPr>
            <a:gradFill rotWithShape="1">
              <a:gsLst>
                <a:gs pos="0">
                  <a:schemeClr val="accent3">
                    <a:shade val="51000"/>
                    <a:satMod val="130000"/>
                  </a:schemeClr>
                </a:gs>
                <a:gs pos="80000">
                  <a:schemeClr val="accent3">
                    <a:shade val="93000"/>
                    <a:satMod val="130000"/>
                  </a:schemeClr>
                </a:gs>
                <a:gs pos="100000">
                  <a:schemeClr val="accent3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cat>
            <c:strRef>
              <c:f>Hoja3!$A$2:$A$11</c:f>
              <c:strCache>
                <c:ptCount val="10"/>
                <c:pt idx="0">
                  <c:v>Bergamota</c:v>
                </c:pt>
                <c:pt idx="1">
                  <c:v>lima Tahiti (C. latifolia)</c:v>
                </c:pt>
                <c:pt idx="2">
                  <c:v>lima key (C. aurantifolia)</c:v>
                </c:pt>
                <c:pt idx="3">
                  <c:v>limón</c:v>
                </c:pt>
                <c:pt idx="4">
                  <c:v>pomelo</c:v>
                </c:pt>
                <c:pt idx="5">
                  <c:v>limón</c:v>
                </c:pt>
                <c:pt idx="6">
                  <c:v>naranja amarga</c:v>
                </c:pt>
                <c:pt idx="7">
                  <c:v>naranjas dulce</c:v>
                </c:pt>
                <c:pt idx="8">
                  <c:v>mandarina</c:v>
                </c:pt>
                <c:pt idx="9">
                  <c:v>tangerina</c:v>
                </c:pt>
              </c:strCache>
            </c:strRef>
          </c:cat>
          <c:val>
            <c:numRef>
              <c:f>Hoja3!$K$2:$K$11</c:f>
              <c:numCache>
                <c:formatCode>0.0</c:formatCode>
                <c:ptCount val="10"/>
                <c:pt idx="0">
                  <c:v>31.4</c:v>
                </c:pt>
                <c:pt idx="1">
                  <c:v>7.5</c:v>
                </c:pt>
                <c:pt idx="2">
                  <c:v>3.3000000000000043</c:v>
                </c:pt>
                <c:pt idx="3">
                  <c:v>17.199999999999996</c:v>
                </c:pt>
                <c:pt idx="4">
                  <c:v>4</c:v>
                </c:pt>
                <c:pt idx="5">
                  <c:v>17.199999999999996</c:v>
                </c:pt>
                <c:pt idx="6">
                  <c:v>5</c:v>
                </c:pt>
                <c:pt idx="7">
                  <c:v>5.1000000000000085</c:v>
                </c:pt>
                <c:pt idx="8">
                  <c:v>12.5</c:v>
                </c:pt>
                <c:pt idx="9">
                  <c:v>1.300000000000012</c:v>
                </c:pt>
              </c:numCache>
            </c:numRef>
          </c:val>
        </c:ser>
        <c:overlap val="100"/>
        <c:axId val="97688960"/>
        <c:axId val="97870208"/>
      </c:barChart>
      <c:catAx>
        <c:axId val="97688960"/>
        <c:scaling>
          <c:orientation val="minMax"/>
        </c:scaling>
        <c:axPos val="l"/>
        <c:tickLblPos val="nextTo"/>
        <c:crossAx val="97870208"/>
        <c:crosses val="autoZero"/>
        <c:auto val="1"/>
        <c:lblAlgn val="ctr"/>
        <c:lblOffset val="100"/>
      </c:catAx>
      <c:valAx>
        <c:axId val="97870208"/>
        <c:scaling>
          <c:orientation val="minMax"/>
          <c:max val="100"/>
        </c:scaling>
        <c:axPos val="b"/>
        <c:majorGridlines/>
        <c:numFmt formatCode="0" sourceLinked="0"/>
        <c:tickLblPos val="nextTo"/>
        <c:crossAx val="97688960"/>
        <c:crosses val="autoZero"/>
        <c:crossBetween val="between"/>
        <c:majorUnit val="10"/>
      </c:valAx>
    </c:plotArea>
    <c:plotVisOnly val="1"/>
  </c:chart>
  <c:spPr>
    <a:ln>
      <a:noFill/>
    </a:ln>
  </c:spPr>
  <c:txPr>
    <a:bodyPr/>
    <a:lstStyle/>
    <a:p>
      <a:pPr>
        <a:defRPr sz="2000">
          <a:solidFill>
            <a:schemeClr val="bg1"/>
          </a:solidFill>
        </a:defRPr>
      </a:pPr>
      <a:endParaRPr lang="es-AR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s-AR"/>
  <c:chart>
    <c:plotArea>
      <c:layout/>
      <c:barChart>
        <c:barDir val="bar"/>
        <c:grouping val="stacked"/>
        <c:ser>
          <c:idx val="0"/>
          <c:order val="0"/>
          <c:spPr>
            <a:noFill/>
            <a:ln>
              <a:noFill/>
            </a:ln>
          </c:spPr>
          <c:cat>
            <c:strRef>
              <c:f>Hoja3!$BU$2:$BU$10</c:f>
              <c:strCache>
                <c:ptCount val="9"/>
                <c:pt idx="0">
                  <c:v>Bergamota</c:v>
                </c:pt>
                <c:pt idx="1">
                  <c:v>lima key (C. aurantifolia)</c:v>
                </c:pt>
                <c:pt idx="2">
                  <c:v>lima Tahiti (C. latifolia)</c:v>
                </c:pt>
                <c:pt idx="3">
                  <c:v>limón</c:v>
                </c:pt>
                <c:pt idx="4">
                  <c:v>pomelo</c:v>
                </c:pt>
                <c:pt idx="5">
                  <c:v>naranja amarga</c:v>
                </c:pt>
                <c:pt idx="6">
                  <c:v>naranjas dulce</c:v>
                </c:pt>
                <c:pt idx="7">
                  <c:v>mandarina</c:v>
                </c:pt>
                <c:pt idx="8">
                  <c:v>tangerina</c:v>
                </c:pt>
              </c:strCache>
            </c:strRef>
          </c:cat>
          <c:val>
            <c:numRef>
              <c:f>Hoja3!$BV$2:$BV$10</c:f>
              <c:numCache>
                <c:formatCode>0.000</c:formatCode>
                <c:ptCount val="9"/>
                <c:pt idx="0">
                  <c:v>1.58</c:v>
                </c:pt>
                <c:pt idx="1">
                  <c:v>0.15000000000000024</c:v>
                </c:pt>
                <c:pt idx="2">
                  <c:v>0.11</c:v>
                </c:pt>
                <c:pt idx="3">
                  <c:v>0.05</c:v>
                </c:pt>
                <c:pt idx="4">
                  <c:v>5.0000000000000114E-3</c:v>
                </c:pt>
                <c:pt idx="5">
                  <c:v>6.0000000000000032E-2</c:v>
                </c:pt>
                <c:pt idx="6">
                  <c:v>0.17</c:v>
                </c:pt>
                <c:pt idx="7">
                  <c:v>2.0000000000000011E-2</c:v>
                </c:pt>
                <c:pt idx="8">
                  <c:v>0.54</c:v>
                </c:pt>
              </c:numCache>
            </c:numRef>
          </c:val>
        </c:ser>
        <c:ser>
          <c:idx val="1"/>
          <c:order val="1"/>
          <c:spPr>
            <a:gradFill rotWithShape="1">
              <a:gsLst>
                <a:gs pos="0">
                  <a:schemeClr val="accent3">
                    <a:shade val="51000"/>
                    <a:satMod val="130000"/>
                  </a:schemeClr>
                </a:gs>
                <a:gs pos="80000">
                  <a:schemeClr val="accent3">
                    <a:shade val="93000"/>
                    <a:satMod val="130000"/>
                  </a:schemeClr>
                </a:gs>
                <a:gs pos="100000">
                  <a:schemeClr val="accent3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cat>
            <c:strRef>
              <c:f>Hoja3!$BU$2:$BU$10</c:f>
              <c:strCache>
                <c:ptCount val="9"/>
                <c:pt idx="0">
                  <c:v>Bergamota</c:v>
                </c:pt>
                <c:pt idx="1">
                  <c:v>lima key (C. aurantifolia)</c:v>
                </c:pt>
                <c:pt idx="2">
                  <c:v>lima Tahiti (C. latifolia)</c:v>
                </c:pt>
                <c:pt idx="3">
                  <c:v>limón</c:v>
                </c:pt>
                <c:pt idx="4">
                  <c:v>pomelo</c:v>
                </c:pt>
                <c:pt idx="5">
                  <c:v>naranja amarga</c:v>
                </c:pt>
                <c:pt idx="6">
                  <c:v>naranjas dulce</c:v>
                </c:pt>
                <c:pt idx="7">
                  <c:v>mandarina</c:v>
                </c:pt>
                <c:pt idx="8">
                  <c:v>tangerina</c:v>
                </c:pt>
              </c:strCache>
            </c:strRef>
          </c:cat>
          <c:val>
            <c:numRef>
              <c:f>Hoja3!$BX$2:$BX$10</c:f>
              <c:numCache>
                <c:formatCode>0.000</c:formatCode>
                <c:ptCount val="9"/>
                <c:pt idx="0">
                  <c:v>34.56</c:v>
                </c:pt>
                <c:pt idx="1">
                  <c:v>9.0000000000000024E-2</c:v>
                </c:pt>
                <c:pt idx="2">
                  <c:v>0.13</c:v>
                </c:pt>
                <c:pt idx="3">
                  <c:v>0.41000000000000031</c:v>
                </c:pt>
                <c:pt idx="4">
                  <c:v>0.15500000000000044</c:v>
                </c:pt>
                <c:pt idx="5">
                  <c:v>0.31000000000000127</c:v>
                </c:pt>
                <c:pt idx="6">
                  <c:v>0.63000000000000289</c:v>
                </c:pt>
                <c:pt idx="7">
                  <c:v>0.29000000000000031</c:v>
                </c:pt>
                <c:pt idx="8">
                  <c:v>0.2</c:v>
                </c:pt>
              </c:numCache>
            </c:numRef>
          </c:val>
        </c:ser>
        <c:overlap val="100"/>
        <c:axId val="97907072"/>
        <c:axId val="97908608"/>
      </c:barChart>
      <c:catAx>
        <c:axId val="97907072"/>
        <c:scaling>
          <c:orientation val="minMax"/>
        </c:scaling>
        <c:axPos val="l"/>
        <c:tickLblPos val="nextTo"/>
        <c:crossAx val="97908608"/>
        <c:crosses val="autoZero"/>
        <c:auto val="1"/>
        <c:lblAlgn val="ctr"/>
        <c:lblOffset val="100"/>
      </c:catAx>
      <c:valAx>
        <c:axId val="97908608"/>
        <c:scaling>
          <c:orientation val="minMax"/>
          <c:max val="40"/>
        </c:scaling>
        <c:axPos val="b"/>
        <c:majorGridlines/>
        <c:numFmt formatCode="0" sourceLinked="0"/>
        <c:tickLblPos val="nextTo"/>
        <c:crossAx val="97907072"/>
        <c:crosses val="autoZero"/>
        <c:crossBetween val="between"/>
        <c:majorUnit val="5"/>
        <c:minorUnit val="0.05"/>
      </c:valAx>
    </c:plotArea>
    <c:plotVisOnly val="1"/>
  </c:chart>
  <c:spPr>
    <a:ln>
      <a:noFill/>
    </a:ln>
  </c:spPr>
  <c:txPr>
    <a:bodyPr/>
    <a:lstStyle/>
    <a:p>
      <a:pPr>
        <a:defRPr sz="2000">
          <a:solidFill>
            <a:schemeClr val="bg1"/>
          </a:solidFill>
        </a:defRPr>
      </a:pPr>
      <a:endParaRPr lang="es-AR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s-AR"/>
  <c:chart>
    <c:plotArea>
      <c:layout/>
      <c:barChart>
        <c:barDir val="bar"/>
        <c:grouping val="stacked"/>
        <c:ser>
          <c:idx val="0"/>
          <c:order val="0"/>
          <c:spPr>
            <a:noFill/>
            <a:ln>
              <a:noFill/>
            </a:ln>
          </c:spPr>
          <c:cat>
            <c:strRef>
              <c:f>Hoja3!$Q$2:$Q$10</c:f>
              <c:strCache>
                <c:ptCount val="9"/>
                <c:pt idx="0">
                  <c:v>Bergamota</c:v>
                </c:pt>
                <c:pt idx="1">
                  <c:v>lima key (C. aurantifolia)</c:v>
                </c:pt>
                <c:pt idx="2">
                  <c:v>lima Tahiti (C. latifolia)</c:v>
                </c:pt>
                <c:pt idx="3">
                  <c:v>limón</c:v>
                </c:pt>
                <c:pt idx="4">
                  <c:v>pomelo</c:v>
                </c:pt>
                <c:pt idx="5">
                  <c:v>naranja amarga</c:v>
                </c:pt>
                <c:pt idx="6">
                  <c:v>naranjas dulce</c:v>
                </c:pt>
                <c:pt idx="7">
                  <c:v>mandarina</c:v>
                </c:pt>
                <c:pt idx="8">
                  <c:v>tangerina</c:v>
                </c:pt>
              </c:strCache>
            </c:strRef>
          </c:cat>
          <c:val>
            <c:numRef>
              <c:f>Hoja3!$R$2:$R$10</c:f>
              <c:numCache>
                <c:formatCode>0.0</c:formatCode>
                <c:ptCount val="9"/>
                <c:pt idx="0">
                  <c:v>2.9699999999999998</c:v>
                </c:pt>
                <c:pt idx="1">
                  <c:v>18.25</c:v>
                </c:pt>
                <c:pt idx="2">
                  <c:v>10.01</c:v>
                </c:pt>
                <c:pt idx="3">
                  <c:v>8.57</c:v>
                </c:pt>
                <c:pt idx="4">
                  <c:v>5.0000000000000114E-3</c:v>
                </c:pt>
                <c:pt idx="5">
                  <c:v>0.1</c:v>
                </c:pt>
                <c:pt idx="6">
                  <c:v>5.0000000000000114E-3</c:v>
                </c:pt>
                <c:pt idx="7">
                  <c:v>1</c:v>
                </c:pt>
                <c:pt idx="8">
                  <c:v>0.29000000000000031</c:v>
                </c:pt>
              </c:numCache>
            </c:numRef>
          </c:val>
        </c:ser>
        <c:ser>
          <c:idx val="1"/>
          <c:order val="1"/>
          <c:spPr>
            <a:gradFill rotWithShape="1">
              <a:gsLst>
                <a:gs pos="0">
                  <a:schemeClr val="accent3">
                    <a:shade val="51000"/>
                    <a:satMod val="130000"/>
                  </a:schemeClr>
                </a:gs>
                <a:gs pos="80000">
                  <a:schemeClr val="accent3">
                    <a:shade val="93000"/>
                    <a:satMod val="130000"/>
                  </a:schemeClr>
                </a:gs>
                <a:gs pos="100000">
                  <a:schemeClr val="accent3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cat>
            <c:strRef>
              <c:f>Hoja3!$Q$2:$Q$10</c:f>
              <c:strCache>
                <c:ptCount val="9"/>
                <c:pt idx="0">
                  <c:v>Bergamota</c:v>
                </c:pt>
                <c:pt idx="1">
                  <c:v>lima key (C. aurantifolia)</c:v>
                </c:pt>
                <c:pt idx="2">
                  <c:v>lima Tahiti (C. latifolia)</c:v>
                </c:pt>
                <c:pt idx="3">
                  <c:v>limón</c:v>
                </c:pt>
                <c:pt idx="4">
                  <c:v>pomelo</c:v>
                </c:pt>
                <c:pt idx="5">
                  <c:v>naranja amarga</c:v>
                </c:pt>
                <c:pt idx="6">
                  <c:v>naranjas dulce</c:v>
                </c:pt>
                <c:pt idx="7">
                  <c:v>mandarina</c:v>
                </c:pt>
                <c:pt idx="8">
                  <c:v>tangerina</c:v>
                </c:pt>
              </c:strCache>
            </c:strRef>
          </c:cat>
          <c:val>
            <c:numRef>
              <c:f>Hoja3!$T$2:$T$10</c:f>
              <c:numCache>
                <c:formatCode>0.0</c:formatCode>
                <c:ptCount val="9"/>
                <c:pt idx="0">
                  <c:v>7.6299999999999955</c:v>
                </c:pt>
                <c:pt idx="1">
                  <c:v>7.1999999999999975</c:v>
                </c:pt>
                <c:pt idx="2">
                  <c:v>2.1899999999999995</c:v>
                </c:pt>
                <c:pt idx="3">
                  <c:v>9.2200000000000006</c:v>
                </c:pt>
                <c:pt idx="4">
                  <c:v>0.255</c:v>
                </c:pt>
                <c:pt idx="5">
                  <c:v>1.180000000000005</c:v>
                </c:pt>
                <c:pt idx="6">
                  <c:v>0.10500000000000002</c:v>
                </c:pt>
                <c:pt idx="7">
                  <c:v>1.44</c:v>
                </c:pt>
                <c:pt idx="8">
                  <c:v>5.0000000000000093E-2</c:v>
                </c:pt>
              </c:numCache>
            </c:numRef>
          </c:val>
        </c:ser>
        <c:overlap val="100"/>
        <c:axId val="97736576"/>
        <c:axId val="97738112"/>
      </c:barChart>
      <c:catAx>
        <c:axId val="97736576"/>
        <c:scaling>
          <c:orientation val="minMax"/>
        </c:scaling>
        <c:axPos val="l"/>
        <c:tickLblPos val="nextTo"/>
        <c:crossAx val="97738112"/>
        <c:crosses val="autoZero"/>
        <c:auto val="1"/>
        <c:lblAlgn val="ctr"/>
        <c:lblOffset val="100"/>
      </c:catAx>
      <c:valAx>
        <c:axId val="97738112"/>
        <c:scaling>
          <c:orientation val="minMax"/>
          <c:max val="27.5"/>
        </c:scaling>
        <c:axPos val="b"/>
        <c:majorGridlines/>
        <c:numFmt formatCode="0.0" sourceLinked="0"/>
        <c:tickLblPos val="nextTo"/>
        <c:txPr>
          <a:bodyPr rot="-5400000" vert="horz"/>
          <a:lstStyle/>
          <a:p>
            <a:pPr>
              <a:defRPr/>
            </a:pPr>
            <a:endParaRPr lang="es-AR"/>
          </a:p>
        </c:txPr>
        <c:crossAx val="97736576"/>
        <c:crosses val="autoZero"/>
        <c:crossBetween val="between"/>
        <c:majorUnit val="2.5"/>
      </c:valAx>
    </c:plotArea>
    <c:plotVisOnly val="1"/>
  </c:chart>
  <c:spPr>
    <a:ln>
      <a:noFill/>
    </a:ln>
  </c:spPr>
  <c:txPr>
    <a:bodyPr/>
    <a:lstStyle/>
    <a:p>
      <a:pPr>
        <a:defRPr sz="2000">
          <a:solidFill>
            <a:schemeClr val="bg1"/>
          </a:solidFill>
        </a:defRPr>
      </a:pPr>
      <a:endParaRPr lang="es-AR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s-AR"/>
  <c:chart>
    <c:plotArea>
      <c:layout/>
      <c:barChart>
        <c:barDir val="bar"/>
        <c:grouping val="stacked"/>
        <c:ser>
          <c:idx val="0"/>
          <c:order val="0"/>
          <c:spPr>
            <a:noFill/>
            <a:ln>
              <a:noFill/>
            </a:ln>
          </c:spPr>
          <c:cat>
            <c:strRef>
              <c:f>Hoja3!$X$2:$X$10</c:f>
              <c:strCache>
                <c:ptCount val="9"/>
                <c:pt idx="0">
                  <c:v>Bergamota</c:v>
                </c:pt>
                <c:pt idx="1">
                  <c:v>lima key (C. aurantifolia)</c:v>
                </c:pt>
                <c:pt idx="2">
                  <c:v>lima Tahiti (C. latifolia)</c:v>
                </c:pt>
                <c:pt idx="3">
                  <c:v>limón</c:v>
                </c:pt>
                <c:pt idx="4">
                  <c:v>pomelo</c:v>
                </c:pt>
                <c:pt idx="5">
                  <c:v>naranja amarga</c:v>
                </c:pt>
                <c:pt idx="6">
                  <c:v>naranjas dulce</c:v>
                </c:pt>
                <c:pt idx="7">
                  <c:v>mandarina</c:v>
                </c:pt>
                <c:pt idx="8">
                  <c:v>tangerina</c:v>
                </c:pt>
              </c:strCache>
            </c:strRef>
          </c:cat>
          <c:val>
            <c:numRef>
              <c:f>Hoja3!$Y$2:$Y$10</c:f>
              <c:numCache>
                <c:formatCode>0.000</c:formatCode>
                <c:ptCount val="9"/>
                <c:pt idx="0">
                  <c:v>1.1499999999999948</c:v>
                </c:pt>
                <c:pt idx="1">
                  <c:v>6.1899999999999995</c:v>
                </c:pt>
                <c:pt idx="2">
                  <c:v>12.55</c:v>
                </c:pt>
                <c:pt idx="3">
                  <c:v>2.88</c:v>
                </c:pt>
                <c:pt idx="4">
                  <c:v>5.0000000000000114E-3</c:v>
                </c:pt>
                <c:pt idx="5">
                  <c:v>5.0000000000000114E-3</c:v>
                </c:pt>
                <c:pt idx="6">
                  <c:v>0</c:v>
                </c:pt>
                <c:pt idx="7">
                  <c:v>12.97</c:v>
                </c:pt>
                <c:pt idx="8">
                  <c:v>2.15</c:v>
                </c:pt>
              </c:numCache>
            </c:numRef>
          </c:val>
        </c:ser>
        <c:ser>
          <c:idx val="1"/>
          <c:order val="1"/>
          <c:spPr>
            <a:gradFill rotWithShape="1">
              <a:gsLst>
                <a:gs pos="0">
                  <a:schemeClr val="accent3">
                    <a:shade val="51000"/>
                    <a:satMod val="130000"/>
                  </a:schemeClr>
                </a:gs>
                <a:gs pos="80000">
                  <a:schemeClr val="accent3">
                    <a:shade val="93000"/>
                    <a:satMod val="130000"/>
                  </a:schemeClr>
                </a:gs>
                <a:gs pos="100000">
                  <a:schemeClr val="accent3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cat>
            <c:strRef>
              <c:f>Hoja3!$X$2:$X$10</c:f>
              <c:strCache>
                <c:ptCount val="9"/>
                <c:pt idx="0">
                  <c:v>Bergamota</c:v>
                </c:pt>
                <c:pt idx="1">
                  <c:v>lima key (C. aurantifolia)</c:v>
                </c:pt>
                <c:pt idx="2">
                  <c:v>lima Tahiti (C. latifolia)</c:v>
                </c:pt>
                <c:pt idx="3">
                  <c:v>limón</c:v>
                </c:pt>
                <c:pt idx="4">
                  <c:v>pomelo</c:v>
                </c:pt>
                <c:pt idx="5">
                  <c:v>naranja amarga</c:v>
                </c:pt>
                <c:pt idx="6">
                  <c:v>naranjas dulce</c:v>
                </c:pt>
                <c:pt idx="7">
                  <c:v>mandarina</c:v>
                </c:pt>
                <c:pt idx="8">
                  <c:v>tangerina</c:v>
                </c:pt>
              </c:strCache>
            </c:strRef>
          </c:cat>
          <c:val>
            <c:numRef>
              <c:f>Hoja3!$AA$2:$AA$10</c:f>
              <c:numCache>
                <c:formatCode>0.0</c:formatCode>
                <c:ptCount val="9"/>
                <c:pt idx="0">
                  <c:v>10.229999999999999</c:v>
                </c:pt>
                <c:pt idx="1">
                  <c:v>3.5999999999999988</c:v>
                </c:pt>
                <c:pt idx="2">
                  <c:v>3.0999999999999988</c:v>
                </c:pt>
                <c:pt idx="3">
                  <c:v>8.5</c:v>
                </c:pt>
                <c:pt idx="4">
                  <c:v>0.29500000000000032</c:v>
                </c:pt>
                <c:pt idx="5">
                  <c:v>0.125</c:v>
                </c:pt>
                <c:pt idx="6">
                  <c:v>0.33000000000000151</c:v>
                </c:pt>
                <c:pt idx="7">
                  <c:v>9.7800000000000011</c:v>
                </c:pt>
                <c:pt idx="8">
                  <c:v>1.31</c:v>
                </c:pt>
              </c:numCache>
            </c:numRef>
          </c:val>
        </c:ser>
        <c:overlap val="100"/>
        <c:axId val="97774976"/>
        <c:axId val="97776768"/>
      </c:barChart>
      <c:catAx>
        <c:axId val="97774976"/>
        <c:scaling>
          <c:orientation val="minMax"/>
        </c:scaling>
        <c:axPos val="l"/>
        <c:tickLblPos val="nextTo"/>
        <c:crossAx val="97776768"/>
        <c:crosses val="autoZero"/>
        <c:auto val="1"/>
        <c:lblAlgn val="ctr"/>
        <c:lblOffset val="100"/>
      </c:catAx>
      <c:valAx>
        <c:axId val="97776768"/>
        <c:scaling>
          <c:orientation val="minMax"/>
          <c:max val="25"/>
        </c:scaling>
        <c:axPos val="b"/>
        <c:majorGridlines/>
        <c:numFmt formatCode="0.0" sourceLinked="0"/>
        <c:tickLblPos val="nextTo"/>
        <c:txPr>
          <a:bodyPr rot="-5400000" vert="horz"/>
          <a:lstStyle/>
          <a:p>
            <a:pPr>
              <a:defRPr/>
            </a:pPr>
            <a:endParaRPr lang="es-AR"/>
          </a:p>
        </c:txPr>
        <c:crossAx val="97774976"/>
        <c:crosses val="autoZero"/>
        <c:crossBetween val="between"/>
        <c:majorUnit val="2.5"/>
      </c:valAx>
    </c:plotArea>
    <c:plotVisOnly val="1"/>
  </c:chart>
  <c:spPr>
    <a:ln>
      <a:noFill/>
    </a:ln>
  </c:spPr>
  <c:txPr>
    <a:bodyPr/>
    <a:lstStyle/>
    <a:p>
      <a:pPr>
        <a:defRPr sz="2000">
          <a:solidFill>
            <a:schemeClr val="bg1"/>
          </a:solidFill>
        </a:defRPr>
      </a:pPr>
      <a:endParaRPr lang="es-AR"/>
    </a:p>
  </c:tx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s-AR"/>
  <c:chart>
    <c:plotArea>
      <c:layout/>
      <c:barChart>
        <c:barDir val="bar"/>
        <c:grouping val="stacked"/>
        <c:ser>
          <c:idx val="0"/>
          <c:order val="0"/>
          <c:spPr>
            <a:solidFill>
              <a:schemeClr val="bg1"/>
            </a:solidFill>
            <a:ln>
              <a:noFill/>
            </a:ln>
          </c:spPr>
          <c:cat>
            <c:strRef>
              <c:f>Hoja3!$C$2:$C$10</c:f>
              <c:strCache>
                <c:ptCount val="9"/>
                <c:pt idx="0">
                  <c:v>Bergamota</c:v>
                </c:pt>
                <c:pt idx="1">
                  <c:v>lima key (C. aurantifolia)</c:v>
                </c:pt>
                <c:pt idx="2">
                  <c:v>lima Tahiti (C. latifolia)</c:v>
                </c:pt>
                <c:pt idx="3">
                  <c:v>limón</c:v>
                </c:pt>
                <c:pt idx="4">
                  <c:v>pomelo</c:v>
                </c:pt>
                <c:pt idx="5">
                  <c:v>naranja amarga</c:v>
                </c:pt>
                <c:pt idx="6">
                  <c:v>naranjas dulce</c:v>
                </c:pt>
                <c:pt idx="7">
                  <c:v>mandarina</c:v>
                </c:pt>
                <c:pt idx="8">
                  <c:v>tangerina</c:v>
                </c:pt>
              </c:strCache>
            </c:strRef>
          </c:cat>
          <c:val>
            <c:numRef>
              <c:f>Hoja3!$D$2:$D$10</c:f>
              <c:numCache>
                <c:formatCode>General</c:formatCode>
                <c:ptCount val="9"/>
                <c:pt idx="0">
                  <c:v>5.0000000000000114E-3</c:v>
                </c:pt>
                <c:pt idx="1">
                  <c:v>5.0000000000000114E-3</c:v>
                </c:pt>
                <c:pt idx="2">
                  <c:v>5.0000000000000114E-3</c:v>
                </c:pt>
                <c:pt idx="3">
                  <c:v>5.0000000000000114E-3</c:v>
                </c:pt>
                <c:pt idx="4">
                  <c:v>0</c:v>
                </c:pt>
                <c:pt idx="5">
                  <c:v>5.0000000000000114E-3</c:v>
                </c:pt>
                <c:pt idx="6">
                  <c:v>5.0000000000000114E-3</c:v>
                </c:pt>
                <c:pt idx="7">
                  <c:v>0</c:v>
                </c:pt>
              </c:numCache>
            </c:numRef>
          </c:val>
        </c:ser>
        <c:ser>
          <c:idx val="1"/>
          <c:order val="1"/>
          <c:spPr>
            <a:gradFill rotWithShape="1">
              <a:gsLst>
                <a:gs pos="0">
                  <a:schemeClr val="accent3">
                    <a:shade val="51000"/>
                    <a:satMod val="130000"/>
                  </a:schemeClr>
                </a:gs>
                <a:gs pos="80000">
                  <a:schemeClr val="accent3">
                    <a:shade val="93000"/>
                    <a:satMod val="130000"/>
                  </a:schemeClr>
                </a:gs>
                <a:gs pos="100000">
                  <a:schemeClr val="accent3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cat>
            <c:strRef>
              <c:f>Hoja3!$C$2:$C$10</c:f>
              <c:strCache>
                <c:ptCount val="9"/>
                <c:pt idx="0">
                  <c:v>Bergamota</c:v>
                </c:pt>
                <c:pt idx="1">
                  <c:v>lima key (C. aurantifolia)</c:v>
                </c:pt>
                <c:pt idx="2">
                  <c:v>lima Tahiti (C. latifolia)</c:v>
                </c:pt>
                <c:pt idx="3">
                  <c:v>limón</c:v>
                </c:pt>
                <c:pt idx="4">
                  <c:v>pomelo</c:v>
                </c:pt>
                <c:pt idx="5">
                  <c:v>naranja amarga</c:v>
                </c:pt>
                <c:pt idx="6">
                  <c:v>naranjas dulce</c:v>
                </c:pt>
                <c:pt idx="7">
                  <c:v>mandarina</c:v>
                </c:pt>
                <c:pt idx="8">
                  <c:v>tangerina</c:v>
                </c:pt>
              </c:strCache>
            </c:strRef>
          </c:cat>
          <c:val>
            <c:numRef>
              <c:f>Hoja3!$F$2:$F$10</c:f>
              <c:numCache>
                <c:formatCode>0.0</c:formatCode>
                <c:ptCount val="9"/>
                <c:pt idx="0">
                  <c:v>1.4999999999999998E-2</c:v>
                </c:pt>
                <c:pt idx="1">
                  <c:v>5.0000000000000114E-3</c:v>
                </c:pt>
                <c:pt idx="2">
                  <c:v>5.0000000000000114E-3</c:v>
                </c:pt>
                <c:pt idx="3">
                  <c:v>3.500000000000001E-2</c:v>
                </c:pt>
                <c:pt idx="4">
                  <c:v>3.0000000000000002E-2</c:v>
                </c:pt>
                <c:pt idx="5">
                  <c:v>5.0000000000000114E-3</c:v>
                </c:pt>
                <c:pt idx="6">
                  <c:v>0.30500000000000038</c:v>
                </c:pt>
                <c:pt idx="7">
                  <c:v>5.0000000000000114E-3</c:v>
                </c:pt>
                <c:pt idx="8">
                  <c:v>0</c:v>
                </c:pt>
              </c:numCache>
            </c:numRef>
          </c:val>
        </c:ser>
        <c:overlap val="100"/>
        <c:axId val="97940608"/>
        <c:axId val="97942144"/>
      </c:barChart>
      <c:catAx>
        <c:axId val="97940608"/>
        <c:scaling>
          <c:orientation val="minMax"/>
        </c:scaling>
        <c:axPos val="l"/>
        <c:tickLblPos val="nextTo"/>
        <c:crossAx val="97942144"/>
        <c:crosses val="autoZero"/>
        <c:auto val="1"/>
        <c:lblAlgn val="ctr"/>
        <c:lblOffset val="100"/>
      </c:catAx>
      <c:valAx>
        <c:axId val="97942144"/>
        <c:scaling>
          <c:orientation val="minMax"/>
        </c:scaling>
        <c:axPos val="b"/>
        <c:majorGridlines/>
        <c:numFmt formatCode="General" sourceLinked="1"/>
        <c:tickLblPos val="nextTo"/>
        <c:crossAx val="97940608"/>
        <c:crosses val="autoZero"/>
        <c:crossBetween val="between"/>
      </c:valAx>
      <c:spPr>
        <a:noFill/>
      </c:spPr>
    </c:plotArea>
    <c:plotVisOnly val="1"/>
  </c:chart>
  <c:spPr>
    <a:noFill/>
    <a:ln>
      <a:noFill/>
    </a:ln>
  </c:spPr>
  <c:txPr>
    <a:bodyPr/>
    <a:lstStyle/>
    <a:p>
      <a:pPr>
        <a:defRPr sz="2000">
          <a:solidFill>
            <a:schemeClr val="bg1"/>
          </a:solidFill>
        </a:defRPr>
      </a:pPr>
      <a:endParaRPr lang="es-AR"/>
    </a:p>
  </c:txPr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s-AR"/>
  <c:chart>
    <c:plotArea>
      <c:layout/>
      <c:barChart>
        <c:barDir val="bar"/>
        <c:grouping val="stacked"/>
        <c:ser>
          <c:idx val="0"/>
          <c:order val="0"/>
          <c:spPr>
            <a:noFill/>
            <a:ln>
              <a:noFill/>
            </a:ln>
          </c:spPr>
          <c:cat>
            <c:strRef>
              <c:f>Hoja3!$AZ$2:$AZ$10</c:f>
              <c:strCache>
                <c:ptCount val="9"/>
                <c:pt idx="0">
                  <c:v>Bergamota</c:v>
                </c:pt>
                <c:pt idx="1">
                  <c:v>lima key (C. aurantifolia)</c:v>
                </c:pt>
                <c:pt idx="2">
                  <c:v>lima Tahiti (C. latifolia)</c:v>
                </c:pt>
                <c:pt idx="3">
                  <c:v>limón</c:v>
                </c:pt>
                <c:pt idx="4">
                  <c:v>pomelo</c:v>
                </c:pt>
                <c:pt idx="5">
                  <c:v>naranja amarga</c:v>
                </c:pt>
                <c:pt idx="6">
                  <c:v>naranjas dulce</c:v>
                </c:pt>
                <c:pt idx="7">
                  <c:v>mandarina</c:v>
                </c:pt>
                <c:pt idx="8">
                  <c:v>tangerina</c:v>
                </c:pt>
              </c:strCache>
            </c:strRef>
          </c:cat>
          <c:val>
            <c:numRef>
              <c:f>Hoja3!$BA$2:$BA$10</c:f>
              <c:numCache>
                <c:formatCode>0.000</c:formatCode>
                <c:ptCount val="9"/>
                <c:pt idx="0">
                  <c:v>0.19</c:v>
                </c:pt>
                <c:pt idx="1">
                  <c:v>2.77</c:v>
                </c:pt>
                <c:pt idx="2">
                  <c:v>2.1799999999999997</c:v>
                </c:pt>
                <c:pt idx="3">
                  <c:v>0.94000000000000061</c:v>
                </c:pt>
                <c:pt idx="4">
                  <c:v>1.0000000000000005E-2</c:v>
                </c:pt>
                <c:pt idx="5">
                  <c:v>1.4999999999999998E-2</c:v>
                </c:pt>
                <c:pt idx="6">
                  <c:v>1.0000000000000005E-2</c:v>
                </c:pt>
                <c:pt idx="7">
                  <c:v>5.0000000000000114E-3</c:v>
                </c:pt>
                <c:pt idx="8">
                  <c:v>1.4999999999999998E-2</c:v>
                </c:pt>
              </c:numCache>
            </c:numRef>
          </c:val>
        </c:ser>
        <c:ser>
          <c:idx val="1"/>
          <c:order val="1"/>
          <c:spPr>
            <a:gradFill rotWithShape="1">
              <a:gsLst>
                <a:gs pos="0">
                  <a:schemeClr val="accent3">
                    <a:shade val="51000"/>
                    <a:satMod val="130000"/>
                  </a:schemeClr>
                </a:gs>
                <a:gs pos="80000">
                  <a:schemeClr val="accent3">
                    <a:shade val="93000"/>
                    <a:satMod val="130000"/>
                  </a:schemeClr>
                </a:gs>
                <a:gs pos="100000">
                  <a:schemeClr val="accent3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cat>
            <c:strRef>
              <c:f>Hoja3!$AZ$2:$AZ$10</c:f>
              <c:strCache>
                <c:ptCount val="9"/>
                <c:pt idx="0">
                  <c:v>Bergamota</c:v>
                </c:pt>
                <c:pt idx="1">
                  <c:v>lima key (C. aurantifolia)</c:v>
                </c:pt>
                <c:pt idx="2">
                  <c:v>lima Tahiti (C. latifolia)</c:v>
                </c:pt>
                <c:pt idx="3">
                  <c:v>limón</c:v>
                </c:pt>
                <c:pt idx="4">
                  <c:v>pomelo</c:v>
                </c:pt>
                <c:pt idx="5">
                  <c:v>naranja amarga</c:v>
                </c:pt>
                <c:pt idx="6">
                  <c:v>naranjas dulce</c:v>
                </c:pt>
                <c:pt idx="7">
                  <c:v>mandarina</c:v>
                </c:pt>
                <c:pt idx="8">
                  <c:v>tangerina</c:v>
                </c:pt>
              </c:strCache>
            </c:strRef>
          </c:cat>
          <c:val>
            <c:numRef>
              <c:f>Hoja3!$BC$2:$BC$10</c:f>
              <c:numCache>
                <c:formatCode>0.000</c:formatCode>
                <c:ptCount val="9"/>
                <c:pt idx="0">
                  <c:v>1.78</c:v>
                </c:pt>
                <c:pt idx="1">
                  <c:v>2.0400000000000005</c:v>
                </c:pt>
                <c:pt idx="2">
                  <c:v>3.4699999999999998</c:v>
                </c:pt>
                <c:pt idx="3">
                  <c:v>3.0500000000000003</c:v>
                </c:pt>
                <c:pt idx="4">
                  <c:v>0.29000000000000031</c:v>
                </c:pt>
                <c:pt idx="5">
                  <c:v>0.13500000000000001</c:v>
                </c:pt>
                <c:pt idx="6">
                  <c:v>0.41000000000000031</c:v>
                </c:pt>
                <c:pt idx="7">
                  <c:v>0.20500000000000004</c:v>
                </c:pt>
                <c:pt idx="8">
                  <c:v>1.4999999999999998E-2</c:v>
                </c:pt>
              </c:numCache>
            </c:numRef>
          </c:val>
        </c:ser>
        <c:overlap val="100"/>
        <c:axId val="97966720"/>
        <c:axId val="97984896"/>
      </c:barChart>
      <c:catAx>
        <c:axId val="97966720"/>
        <c:scaling>
          <c:orientation val="minMax"/>
        </c:scaling>
        <c:axPos val="l"/>
        <c:tickLblPos val="nextTo"/>
        <c:crossAx val="97984896"/>
        <c:crosses val="autoZero"/>
        <c:auto val="1"/>
        <c:lblAlgn val="ctr"/>
        <c:lblOffset val="100"/>
      </c:catAx>
      <c:valAx>
        <c:axId val="97984896"/>
        <c:scaling>
          <c:orientation val="minMax"/>
          <c:max val="6"/>
        </c:scaling>
        <c:axPos val="b"/>
        <c:majorGridlines/>
        <c:numFmt formatCode="0.0" sourceLinked="0"/>
        <c:tickLblPos val="nextTo"/>
        <c:crossAx val="97966720"/>
        <c:crosses val="autoZero"/>
        <c:crossBetween val="between"/>
        <c:majorUnit val="0.5"/>
        <c:minorUnit val="0.05"/>
      </c:valAx>
    </c:plotArea>
    <c:plotVisOnly val="1"/>
  </c:chart>
  <c:spPr>
    <a:ln>
      <a:noFill/>
    </a:ln>
  </c:spPr>
  <c:txPr>
    <a:bodyPr/>
    <a:lstStyle/>
    <a:p>
      <a:pPr>
        <a:defRPr sz="2000">
          <a:solidFill>
            <a:schemeClr val="bg1"/>
          </a:solidFill>
        </a:defRPr>
      </a:pPr>
      <a:endParaRPr lang="es-AR"/>
    </a:p>
  </c:txPr>
  <c:externalData r:id="rId1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s-AR"/>
  <c:chart>
    <c:plotArea>
      <c:layout/>
      <c:barChart>
        <c:barDir val="bar"/>
        <c:grouping val="stacked"/>
        <c:ser>
          <c:idx val="0"/>
          <c:order val="0"/>
          <c:spPr>
            <a:noFill/>
            <a:ln>
              <a:noFill/>
            </a:ln>
          </c:spPr>
          <c:cat>
            <c:strRef>
              <c:f>Hoja3!$AE$2:$AE$10</c:f>
              <c:strCache>
                <c:ptCount val="9"/>
                <c:pt idx="0">
                  <c:v>Bergamota</c:v>
                </c:pt>
                <c:pt idx="1">
                  <c:v>lima key (C. aurantifolia)</c:v>
                </c:pt>
                <c:pt idx="2">
                  <c:v>lima Tahiti (C. latifolia)</c:v>
                </c:pt>
                <c:pt idx="3">
                  <c:v>limón</c:v>
                </c:pt>
                <c:pt idx="4">
                  <c:v>pomelo</c:v>
                </c:pt>
                <c:pt idx="5">
                  <c:v>naranja amarga</c:v>
                </c:pt>
                <c:pt idx="6">
                  <c:v>naranjas dulce</c:v>
                </c:pt>
                <c:pt idx="7">
                  <c:v>mandarina</c:v>
                </c:pt>
                <c:pt idx="8">
                  <c:v>tangerina</c:v>
                </c:pt>
              </c:strCache>
            </c:strRef>
          </c:cat>
          <c:val>
            <c:numRef>
              <c:f>Hoja3!$AF$2:$AF$10</c:f>
              <c:numCache>
                <c:formatCode>General</c:formatCode>
                <c:ptCount val="9"/>
                <c:pt idx="3" formatCode="0.000">
                  <c:v>5.0000000000000114E-3</c:v>
                </c:pt>
                <c:pt idx="4" formatCode="0.000">
                  <c:v>0</c:v>
                </c:pt>
                <c:pt idx="5" formatCode="0.000">
                  <c:v>0</c:v>
                </c:pt>
                <c:pt idx="6" formatCode="0.000">
                  <c:v>5.0000000000000114E-3</c:v>
                </c:pt>
                <c:pt idx="7" formatCode="0.000">
                  <c:v>0</c:v>
                </c:pt>
              </c:numCache>
            </c:numRef>
          </c:val>
        </c:ser>
        <c:ser>
          <c:idx val="1"/>
          <c:order val="1"/>
          <c:spPr>
            <a:gradFill rotWithShape="1">
              <a:gsLst>
                <a:gs pos="0">
                  <a:schemeClr val="accent3">
                    <a:shade val="51000"/>
                    <a:satMod val="130000"/>
                  </a:schemeClr>
                </a:gs>
                <a:gs pos="80000">
                  <a:schemeClr val="accent3">
                    <a:shade val="93000"/>
                    <a:satMod val="130000"/>
                  </a:schemeClr>
                </a:gs>
                <a:gs pos="100000">
                  <a:schemeClr val="accent3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cat>
            <c:strRef>
              <c:f>Hoja3!$AE$2:$AE$10</c:f>
              <c:strCache>
                <c:ptCount val="9"/>
                <c:pt idx="0">
                  <c:v>Bergamota</c:v>
                </c:pt>
                <c:pt idx="1">
                  <c:v>lima key (C. aurantifolia)</c:v>
                </c:pt>
                <c:pt idx="2">
                  <c:v>lima Tahiti (C. latifolia)</c:v>
                </c:pt>
                <c:pt idx="3">
                  <c:v>limón</c:v>
                </c:pt>
                <c:pt idx="4">
                  <c:v>pomelo</c:v>
                </c:pt>
                <c:pt idx="5">
                  <c:v>naranja amarga</c:v>
                </c:pt>
                <c:pt idx="6">
                  <c:v>naranjas dulce</c:v>
                </c:pt>
                <c:pt idx="7">
                  <c:v>mandarina</c:v>
                </c:pt>
                <c:pt idx="8">
                  <c:v>tangerina</c:v>
                </c:pt>
              </c:strCache>
            </c:strRef>
          </c:cat>
          <c:val>
            <c:numRef>
              <c:f>Hoja3!$AH$2:$AH$10</c:f>
              <c:numCache>
                <c:formatCode>0.000</c:formatCode>
                <c:ptCount val="9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0.15500000000000044</c:v>
                </c:pt>
                <c:pt idx="4">
                  <c:v>5.0000000000000114E-3</c:v>
                </c:pt>
                <c:pt idx="5">
                  <c:v>2.0000000000000011E-2</c:v>
                </c:pt>
                <c:pt idx="6">
                  <c:v>0.37500000000000128</c:v>
                </c:pt>
                <c:pt idx="7">
                  <c:v>5.0000000000000114E-3</c:v>
                </c:pt>
                <c:pt idx="8">
                  <c:v>0</c:v>
                </c:pt>
              </c:numCache>
            </c:numRef>
          </c:val>
        </c:ser>
        <c:overlap val="100"/>
        <c:axId val="98009472"/>
        <c:axId val="98011008"/>
      </c:barChart>
      <c:catAx>
        <c:axId val="98009472"/>
        <c:scaling>
          <c:orientation val="minMax"/>
        </c:scaling>
        <c:axPos val="l"/>
        <c:tickLblPos val="nextTo"/>
        <c:crossAx val="98011008"/>
        <c:crosses val="autoZero"/>
        <c:auto val="1"/>
        <c:lblAlgn val="ctr"/>
        <c:lblOffset val="100"/>
      </c:catAx>
      <c:valAx>
        <c:axId val="98011008"/>
        <c:scaling>
          <c:orientation val="minMax"/>
          <c:max val="0.4"/>
        </c:scaling>
        <c:axPos val="b"/>
        <c:majorGridlines/>
        <c:numFmt formatCode="0.00" sourceLinked="0"/>
        <c:tickLblPos val="nextTo"/>
        <c:crossAx val="98009472"/>
        <c:crosses val="autoZero"/>
        <c:crossBetween val="between"/>
        <c:minorUnit val="0.05"/>
      </c:valAx>
    </c:plotArea>
    <c:plotVisOnly val="1"/>
  </c:chart>
  <c:spPr>
    <a:ln>
      <a:noFill/>
    </a:ln>
  </c:spPr>
  <c:txPr>
    <a:bodyPr/>
    <a:lstStyle/>
    <a:p>
      <a:pPr>
        <a:defRPr sz="2000">
          <a:solidFill>
            <a:schemeClr val="bg1"/>
          </a:solidFill>
        </a:defRPr>
      </a:pPr>
      <a:endParaRPr lang="es-AR"/>
    </a:p>
  </c:txPr>
  <c:externalData r:id="rId1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s-AR"/>
  <c:chart>
    <c:plotArea>
      <c:layout/>
      <c:barChart>
        <c:barDir val="bar"/>
        <c:grouping val="stacked"/>
        <c:ser>
          <c:idx val="0"/>
          <c:order val="0"/>
          <c:spPr>
            <a:noFill/>
            <a:ln>
              <a:noFill/>
            </a:ln>
          </c:spPr>
          <c:cat>
            <c:strRef>
              <c:f>Hoja3!$BG$2:$BG$10</c:f>
              <c:strCache>
                <c:ptCount val="9"/>
                <c:pt idx="0">
                  <c:v>Bergamota</c:v>
                </c:pt>
                <c:pt idx="1">
                  <c:v>lima key (C. aurantifolia)</c:v>
                </c:pt>
                <c:pt idx="2">
                  <c:v>lima Tahiti (C. latifolia)</c:v>
                </c:pt>
                <c:pt idx="3">
                  <c:v>limón</c:v>
                </c:pt>
                <c:pt idx="4">
                  <c:v>pomelo</c:v>
                </c:pt>
                <c:pt idx="5">
                  <c:v>naranja amarga</c:v>
                </c:pt>
                <c:pt idx="6">
                  <c:v>naranjas dulce</c:v>
                </c:pt>
                <c:pt idx="7">
                  <c:v>mandarina</c:v>
                </c:pt>
                <c:pt idx="8">
                  <c:v>tangerina</c:v>
                </c:pt>
              </c:strCache>
            </c:strRef>
          </c:cat>
          <c:val>
            <c:numRef>
              <c:f>Hoja3!$BH$2:$BH$10</c:f>
              <c:numCache>
                <c:formatCode>General</c:formatCode>
                <c:ptCount val="9"/>
                <c:pt idx="5" formatCode="0.000">
                  <c:v>0</c:v>
                </c:pt>
                <c:pt idx="6" formatCode="0.000">
                  <c:v>0</c:v>
                </c:pt>
                <c:pt idx="7" formatCode="0.000">
                  <c:v>0.12000000000000002</c:v>
                </c:pt>
                <c:pt idx="8" formatCode="0.000">
                  <c:v>0.11</c:v>
                </c:pt>
              </c:numCache>
            </c:numRef>
          </c:val>
        </c:ser>
        <c:ser>
          <c:idx val="1"/>
          <c:order val="1"/>
          <c:spPr>
            <a:gradFill rotWithShape="1">
              <a:gsLst>
                <a:gs pos="0">
                  <a:schemeClr val="accent3">
                    <a:shade val="51000"/>
                    <a:satMod val="130000"/>
                  </a:schemeClr>
                </a:gs>
                <a:gs pos="80000">
                  <a:schemeClr val="accent3">
                    <a:shade val="93000"/>
                    <a:satMod val="130000"/>
                  </a:schemeClr>
                </a:gs>
                <a:gs pos="100000">
                  <a:schemeClr val="accent3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cat>
            <c:strRef>
              <c:f>Hoja3!$BG$2:$BG$10</c:f>
              <c:strCache>
                <c:ptCount val="9"/>
                <c:pt idx="0">
                  <c:v>Bergamota</c:v>
                </c:pt>
                <c:pt idx="1">
                  <c:v>lima key (C. aurantifolia)</c:v>
                </c:pt>
                <c:pt idx="2">
                  <c:v>lima Tahiti (C. latifolia)</c:v>
                </c:pt>
                <c:pt idx="3">
                  <c:v>limón</c:v>
                </c:pt>
                <c:pt idx="4">
                  <c:v>pomelo</c:v>
                </c:pt>
                <c:pt idx="5">
                  <c:v>naranja amarga</c:v>
                </c:pt>
                <c:pt idx="6">
                  <c:v>naranjas dulce</c:v>
                </c:pt>
                <c:pt idx="7">
                  <c:v>mandarina</c:v>
                </c:pt>
                <c:pt idx="8">
                  <c:v>tangerina</c:v>
                </c:pt>
              </c:strCache>
            </c:strRef>
          </c:cat>
          <c:val>
            <c:numRef>
              <c:f>Hoja3!$BJ$2:$BJ$10</c:f>
              <c:numCache>
                <c:formatCode>0.000</c:formatCode>
                <c:ptCount val="9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5.0000000000000114E-3</c:v>
                </c:pt>
                <c:pt idx="6">
                  <c:v>4.0000000000000022E-2</c:v>
                </c:pt>
                <c:pt idx="7">
                  <c:v>0.41000000000000031</c:v>
                </c:pt>
                <c:pt idx="8">
                  <c:v>9.0000000000000024E-2</c:v>
                </c:pt>
              </c:numCache>
            </c:numRef>
          </c:val>
        </c:ser>
        <c:overlap val="100"/>
        <c:axId val="98031488"/>
        <c:axId val="98033024"/>
      </c:barChart>
      <c:catAx>
        <c:axId val="98031488"/>
        <c:scaling>
          <c:orientation val="minMax"/>
        </c:scaling>
        <c:axPos val="l"/>
        <c:tickLblPos val="nextTo"/>
        <c:crossAx val="98033024"/>
        <c:crosses val="autoZero"/>
        <c:auto val="1"/>
        <c:lblAlgn val="ctr"/>
        <c:lblOffset val="100"/>
      </c:catAx>
      <c:valAx>
        <c:axId val="98033024"/>
        <c:scaling>
          <c:orientation val="minMax"/>
          <c:max val="0.60000000000000064"/>
          <c:min val="0"/>
        </c:scaling>
        <c:axPos val="b"/>
        <c:majorGridlines/>
        <c:numFmt formatCode="0.00" sourceLinked="0"/>
        <c:tickLblPos val="nextTo"/>
        <c:txPr>
          <a:bodyPr rot="-5400000" vert="horz"/>
          <a:lstStyle/>
          <a:p>
            <a:pPr>
              <a:defRPr/>
            </a:pPr>
            <a:endParaRPr lang="es-AR"/>
          </a:p>
        </c:txPr>
        <c:crossAx val="98031488"/>
        <c:crosses val="autoZero"/>
        <c:crossBetween val="between"/>
        <c:majorUnit val="0.05"/>
        <c:minorUnit val="0.05"/>
      </c:valAx>
    </c:plotArea>
    <c:plotVisOnly val="1"/>
  </c:chart>
  <c:spPr>
    <a:ln>
      <a:noFill/>
    </a:ln>
  </c:spPr>
  <c:txPr>
    <a:bodyPr/>
    <a:lstStyle/>
    <a:p>
      <a:pPr>
        <a:defRPr sz="2000">
          <a:solidFill>
            <a:schemeClr val="bg1"/>
          </a:solidFill>
        </a:defRPr>
      </a:pPr>
      <a:endParaRPr lang="es-AR"/>
    </a:p>
  </c:txPr>
  <c:externalData r:id="rId1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0.34444</cdr:x>
      <cdr:y>0.1875</cdr:y>
    </cdr:from>
    <cdr:to>
      <cdr:x>0.53333</cdr:x>
      <cdr:y>0.225</cdr:y>
    </cdr:to>
    <cdr:sp macro="" textlink="">
      <cdr:nvSpPr>
        <cdr:cNvPr id="3" name="2 Conector angular"/>
        <cdr:cNvSpPr/>
      </cdr:nvSpPr>
      <cdr:spPr>
        <a:xfrm xmlns:a="http://schemas.openxmlformats.org/drawingml/2006/main" flipV="1">
          <a:off x="2214578" y="1071570"/>
          <a:ext cx="1214446" cy="214314"/>
        </a:xfrm>
        <a:prstGeom xmlns:a="http://schemas.openxmlformats.org/drawingml/2006/main" prst="bentConnector3">
          <a:avLst>
            <a:gd name="adj1" fmla="val 50000"/>
          </a:avLst>
        </a:prstGeom>
        <a:ln xmlns:a="http://schemas.openxmlformats.org/drawingml/2006/main">
          <a:solidFill>
            <a:schemeClr val="tx1"/>
          </a:solidFill>
          <a:tailEnd type="arrow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es-AR"/>
        </a:p>
      </cdr:txBody>
    </cdr:sp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F4D9E1-2212-471B-83A8-CD3FA9B375A6}" type="datetimeFigureOut">
              <a:rPr lang="es-AR"/>
              <a:pPr>
                <a:defRPr/>
              </a:pPr>
              <a:t>25/08/2018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092865-636B-4D04-B6F1-437D7DA9BC47}" type="slidenum">
              <a:rPr lang="es-AR"/>
              <a:pPr>
                <a:defRPr/>
              </a:pPr>
              <a:t>‹Nº›</a:t>
            </a:fld>
            <a:endParaRPr lang="es-AR"/>
          </a:p>
        </p:txBody>
      </p:sp>
    </p:spTree>
  </p:cSld>
  <p:clrMapOvr>
    <a:masterClrMapping/>
  </p:clrMapOvr>
  <p:transition advClick="0" advTm="2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A26A27-59D9-44FD-A821-C19353BC8C44}" type="datetimeFigureOut">
              <a:rPr lang="es-AR"/>
              <a:pPr>
                <a:defRPr/>
              </a:pPr>
              <a:t>25/08/2018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6EC145-F0B9-4EBD-B508-EC3B1C1F7A4E}" type="slidenum">
              <a:rPr lang="es-AR"/>
              <a:pPr>
                <a:defRPr/>
              </a:pPr>
              <a:t>‹Nº›</a:t>
            </a:fld>
            <a:endParaRPr lang="es-AR"/>
          </a:p>
        </p:txBody>
      </p:sp>
    </p:spTree>
  </p:cSld>
  <p:clrMapOvr>
    <a:masterClrMapping/>
  </p:clrMapOvr>
  <p:transition advClick="0" advTm="2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EE974A-D39B-470B-8C04-454E5EC9C323}" type="datetimeFigureOut">
              <a:rPr lang="es-AR"/>
              <a:pPr>
                <a:defRPr/>
              </a:pPr>
              <a:t>25/08/2018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2C2BA3-01E9-4205-9E7D-5372B697F15F}" type="slidenum">
              <a:rPr lang="es-AR"/>
              <a:pPr>
                <a:defRPr/>
              </a:pPr>
              <a:t>‹Nº›</a:t>
            </a:fld>
            <a:endParaRPr lang="es-AR"/>
          </a:p>
        </p:txBody>
      </p:sp>
    </p:spTree>
  </p:cSld>
  <p:clrMapOvr>
    <a:masterClrMapping/>
  </p:clrMapOvr>
  <p:transition advClick="0" advTm="200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ítulo, 1 objeto y 2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contenido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2B8635-E075-430D-ADC5-C96AC2EDD951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</p:cSld>
  <p:clrMapOvr>
    <a:masterClrMapping/>
  </p:clrMapOvr>
  <p:transition advClick="0" advTm="2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3D5EA2-A442-4571-9772-0310236810E3}" type="datetimeFigureOut">
              <a:rPr lang="es-AR"/>
              <a:pPr>
                <a:defRPr/>
              </a:pPr>
              <a:t>25/08/2018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D6773A-E0E7-4FD4-82F3-23BD60A6007C}" type="slidenum">
              <a:rPr lang="es-AR"/>
              <a:pPr>
                <a:defRPr/>
              </a:pPr>
              <a:t>‹Nº›</a:t>
            </a:fld>
            <a:endParaRPr lang="es-AR"/>
          </a:p>
        </p:txBody>
      </p:sp>
    </p:spTree>
  </p:cSld>
  <p:clrMapOvr>
    <a:masterClrMapping/>
  </p:clrMapOvr>
  <p:transition advClick="0" advTm="2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435798-944F-42D5-9ABE-14D1183458AE}" type="datetimeFigureOut">
              <a:rPr lang="es-AR"/>
              <a:pPr>
                <a:defRPr/>
              </a:pPr>
              <a:t>25/08/2018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7770BB-5487-4CDC-9463-9128BA81BF1E}" type="slidenum">
              <a:rPr lang="es-AR"/>
              <a:pPr>
                <a:defRPr/>
              </a:pPr>
              <a:t>‹Nº›</a:t>
            </a:fld>
            <a:endParaRPr lang="es-AR"/>
          </a:p>
        </p:txBody>
      </p:sp>
    </p:spTree>
  </p:cSld>
  <p:clrMapOvr>
    <a:masterClrMapping/>
  </p:clrMapOvr>
  <p:transition advClick="0" advTm="2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099977-1A74-4D97-959A-AC61620CEE44}" type="datetimeFigureOut">
              <a:rPr lang="es-AR"/>
              <a:pPr>
                <a:defRPr/>
              </a:pPr>
              <a:t>25/08/2018</a:t>
            </a:fld>
            <a:endParaRPr lang="es-AR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06BE50-E45F-41D3-A1D3-5302A741B835}" type="slidenum">
              <a:rPr lang="es-AR"/>
              <a:pPr>
                <a:defRPr/>
              </a:pPr>
              <a:t>‹Nº›</a:t>
            </a:fld>
            <a:endParaRPr lang="es-AR"/>
          </a:p>
        </p:txBody>
      </p:sp>
    </p:spTree>
  </p:cSld>
  <p:clrMapOvr>
    <a:masterClrMapping/>
  </p:clrMapOvr>
  <p:transition advClick="0" advTm="2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7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9ACBC8-A73A-4542-BCF0-A3D0D1F395A6}" type="datetimeFigureOut">
              <a:rPr lang="es-AR"/>
              <a:pPr>
                <a:defRPr/>
              </a:pPr>
              <a:t>25/08/2018</a:t>
            </a:fld>
            <a:endParaRPr lang="es-AR"/>
          </a:p>
        </p:txBody>
      </p:sp>
      <p:sp>
        <p:nvSpPr>
          <p:cNvPr id="8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9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6C8FD6-691B-4573-8B1C-F3BD8214E8DA}" type="slidenum">
              <a:rPr lang="es-AR"/>
              <a:pPr>
                <a:defRPr/>
              </a:pPr>
              <a:t>‹Nº›</a:t>
            </a:fld>
            <a:endParaRPr lang="es-AR"/>
          </a:p>
        </p:txBody>
      </p:sp>
    </p:spTree>
  </p:cSld>
  <p:clrMapOvr>
    <a:masterClrMapping/>
  </p:clrMapOvr>
  <p:transition advClick="0" advTm="2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1DA77D-9764-40D8-A1B1-AADBF75780D0}" type="datetimeFigureOut">
              <a:rPr lang="es-AR"/>
              <a:pPr>
                <a:defRPr/>
              </a:pPr>
              <a:t>25/08/2018</a:t>
            </a:fld>
            <a:endParaRPr lang="es-AR"/>
          </a:p>
        </p:txBody>
      </p:sp>
      <p:sp>
        <p:nvSpPr>
          <p:cNvPr id="4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5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5AA0BC-956A-4B87-AC5B-E299D139285E}" type="slidenum">
              <a:rPr lang="es-AR"/>
              <a:pPr>
                <a:defRPr/>
              </a:pPr>
              <a:t>‹Nº›</a:t>
            </a:fld>
            <a:endParaRPr lang="es-AR"/>
          </a:p>
        </p:txBody>
      </p:sp>
    </p:spTree>
  </p:cSld>
  <p:clrMapOvr>
    <a:masterClrMapping/>
  </p:clrMapOvr>
  <p:transition advClick="0" advTm="2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655378-6554-4EF2-9D88-56923C8E3590}" type="datetimeFigureOut">
              <a:rPr lang="es-AR"/>
              <a:pPr>
                <a:defRPr/>
              </a:pPr>
              <a:t>25/08/2018</a:t>
            </a:fld>
            <a:endParaRPr lang="es-AR"/>
          </a:p>
        </p:txBody>
      </p:sp>
      <p:sp>
        <p:nvSpPr>
          <p:cNvPr id="3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4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B519FE-6FDA-4A0E-B3DB-02CBAAEE1A1E}" type="slidenum">
              <a:rPr lang="es-AR"/>
              <a:pPr>
                <a:defRPr/>
              </a:pPr>
              <a:t>‹Nº›</a:t>
            </a:fld>
            <a:endParaRPr lang="es-AR"/>
          </a:p>
        </p:txBody>
      </p:sp>
    </p:spTree>
  </p:cSld>
  <p:clrMapOvr>
    <a:masterClrMapping/>
  </p:clrMapOvr>
  <p:transition advClick="0" advTm="2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97DAA7-671E-4AAF-8CBA-86256FEAD425}" type="datetimeFigureOut">
              <a:rPr lang="es-AR"/>
              <a:pPr>
                <a:defRPr/>
              </a:pPr>
              <a:t>25/08/2018</a:t>
            </a:fld>
            <a:endParaRPr lang="es-AR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2B9742-E1C5-40B1-93C8-C03CAF170081}" type="slidenum">
              <a:rPr lang="es-AR"/>
              <a:pPr>
                <a:defRPr/>
              </a:pPr>
              <a:t>‹Nº›</a:t>
            </a:fld>
            <a:endParaRPr lang="es-AR"/>
          </a:p>
        </p:txBody>
      </p:sp>
    </p:spTree>
  </p:cSld>
  <p:clrMapOvr>
    <a:masterClrMapping/>
  </p:clrMapOvr>
  <p:transition advClick="0" advTm="2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AR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8C6710-9D72-4DF2-8146-4EA44E992D8F}" type="datetimeFigureOut">
              <a:rPr lang="es-AR"/>
              <a:pPr>
                <a:defRPr/>
              </a:pPr>
              <a:t>25/08/2018</a:t>
            </a:fld>
            <a:endParaRPr lang="es-AR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0085AC-E199-4598-9436-359887540721}" type="slidenum">
              <a:rPr lang="es-AR"/>
              <a:pPr>
                <a:defRPr/>
              </a:pPr>
              <a:t>‹Nº›</a:t>
            </a:fld>
            <a:endParaRPr lang="es-AR"/>
          </a:p>
        </p:txBody>
      </p:sp>
    </p:spTree>
  </p:cSld>
  <p:clrMapOvr>
    <a:masterClrMapping/>
  </p:clrMapOvr>
  <p:transition advClick="0" advTm="2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1 Marcador de título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título del patrón</a:t>
            </a:r>
            <a:endParaRPr lang="es-AR" smtClean="0"/>
          </a:p>
        </p:txBody>
      </p:sp>
      <p:sp>
        <p:nvSpPr>
          <p:cNvPr id="1027" name="2 Marcador de texto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 smtClean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FDD8039-6F61-444D-AEA3-ED9E78EBE4FC}" type="datetimeFigureOut">
              <a:rPr lang="es-AR"/>
              <a:pPr>
                <a:defRPr/>
              </a:pPr>
              <a:t>25/08/2018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2EB2016-4DE5-4CEC-8B92-30E7E0141DD1}" type="slidenum">
              <a:rPr lang="es-AR"/>
              <a:pPr>
                <a:defRPr/>
              </a:pPr>
              <a:t>‹Nº›</a:t>
            </a:fld>
            <a:endParaRPr lang="es-A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advClick="0" advTm="200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13" Type="http://schemas.openxmlformats.org/officeDocument/2006/relationships/image" Target="../media/image48.jpeg"/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12" Type="http://schemas.openxmlformats.org/officeDocument/2006/relationships/image" Target="../media/image47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11" Type="http://schemas.openxmlformats.org/officeDocument/2006/relationships/image" Target="../media/image46.jpeg"/><Relationship Id="rId5" Type="http://schemas.openxmlformats.org/officeDocument/2006/relationships/image" Target="../media/image40.jpeg"/><Relationship Id="rId10" Type="http://schemas.openxmlformats.org/officeDocument/2006/relationships/image" Target="../media/image45.jpeg"/><Relationship Id="rId4" Type="http://schemas.openxmlformats.org/officeDocument/2006/relationships/image" Target="../media/image39.jpeg"/><Relationship Id="rId9" Type="http://schemas.openxmlformats.org/officeDocument/2006/relationships/image" Target="../media/image4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Gr_fico_de_Microsoft_Office_Excel1111111111111111111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wm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wmf"/><Relationship Id="rId2" Type="http://schemas.openxmlformats.org/officeDocument/2006/relationships/image" Target="../media/image58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w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wmf"/><Relationship Id="rId2" Type="http://schemas.openxmlformats.org/officeDocument/2006/relationships/image" Target="../media/image61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wm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wmf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w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wmf"/><Relationship Id="rId1" Type="http://schemas.openxmlformats.org/officeDocument/2006/relationships/slideLayout" Target="../slideLayouts/slideLayout1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Relationship Id="rId9" Type="http://schemas.openxmlformats.org/officeDocument/2006/relationships/image" Target="../media/image76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1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13" Type="http://schemas.openxmlformats.org/officeDocument/2006/relationships/image" Target="../media/image92.jpeg"/><Relationship Id="rId18" Type="http://schemas.openxmlformats.org/officeDocument/2006/relationships/image" Target="../media/image97.jpeg"/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12" Type="http://schemas.openxmlformats.org/officeDocument/2006/relationships/image" Target="../media/image91.jpeg"/><Relationship Id="rId17" Type="http://schemas.openxmlformats.org/officeDocument/2006/relationships/image" Target="../media/image96.png"/><Relationship Id="rId2" Type="http://schemas.openxmlformats.org/officeDocument/2006/relationships/image" Target="../media/image69.png"/><Relationship Id="rId16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11" Type="http://schemas.openxmlformats.org/officeDocument/2006/relationships/image" Target="../media/image90.jpeg"/><Relationship Id="rId5" Type="http://schemas.openxmlformats.org/officeDocument/2006/relationships/image" Target="../media/image84.png"/><Relationship Id="rId15" Type="http://schemas.openxmlformats.org/officeDocument/2006/relationships/image" Target="../media/image94.jpeg"/><Relationship Id="rId10" Type="http://schemas.openxmlformats.org/officeDocument/2006/relationships/image" Target="../media/image89.png"/><Relationship Id="rId4" Type="http://schemas.openxmlformats.org/officeDocument/2006/relationships/image" Target="../media/image83.png"/><Relationship Id="rId9" Type="http://schemas.openxmlformats.org/officeDocument/2006/relationships/image" Target="../media/image88.jpeg"/><Relationship Id="rId14" Type="http://schemas.openxmlformats.org/officeDocument/2006/relationships/image" Target="../media/image93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4.png"/><Relationship Id="rId4" Type="http://schemas.openxmlformats.org/officeDocument/2006/relationships/chart" Target="../charts/char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.png"/></Relationships>
</file>

<file path=ppt/slides/_rels/slide9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3" Type="http://schemas.openxmlformats.org/officeDocument/2006/relationships/image" Target="../media/image100.png"/><Relationship Id="rId7" Type="http://schemas.openxmlformats.org/officeDocument/2006/relationships/image" Target="../media/image107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10" Type="http://schemas.openxmlformats.org/officeDocument/2006/relationships/image" Target="../media/image110.png"/><Relationship Id="rId4" Type="http://schemas.openxmlformats.org/officeDocument/2006/relationships/chart" Target="../charts/chart15.xml"/><Relationship Id="rId9" Type="http://schemas.openxmlformats.org/officeDocument/2006/relationships/image" Target="../media/image109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6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hyperlink" Target="mailto:ahlarrocca@arnet.com.ar" TargetMode="External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400925" y="71438"/>
            <a:ext cx="1600200" cy="1665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3" name="9 CuadroTexto"/>
          <p:cNvSpPr txBox="1">
            <a:spLocks noChangeArrowheads="1"/>
          </p:cNvSpPr>
          <p:nvPr/>
        </p:nvSpPr>
        <p:spPr bwMode="auto">
          <a:xfrm>
            <a:off x="1436688" y="357188"/>
            <a:ext cx="2706687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AR" sz="2400">
                <a:solidFill>
                  <a:schemeClr val="bg1"/>
                </a:solidFill>
                <a:latin typeface="Calibri" pitchFamily="34" charset="0"/>
              </a:rPr>
              <a:t>Facultad de Ciencias</a:t>
            </a:r>
          </a:p>
          <a:p>
            <a:r>
              <a:rPr lang="es-AR" sz="2400">
                <a:solidFill>
                  <a:schemeClr val="bg1"/>
                </a:solidFill>
                <a:latin typeface="Calibri" pitchFamily="34" charset="0"/>
              </a:rPr>
              <a:t>de la </a:t>
            </a:r>
            <a:r>
              <a:rPr lang="es-AR" sz="2400" b="1">
                <a:solidFill>
                  <a:schemeClr val="bg1"/>
                </a:solidFill>
                <a:latin typeface="Calibri" pitchFamily="34" charset="0"/>
              </a:rPr>
              <a:t>Alimentación</a:t>
            </a:r>
          </a:p>
        </p:txBody>
      </p:sp>
      <p:sp>
        <p:nvSpPr>
          <p:cNvPr id="2054" name="10 CuadroTexto"/>
          <p:cNvSpPr txBox="1">
            <a:spLocks noChangeArrowheads="1"/>
          </p:cNvSpPr>
          <p:nvPr/>
        </p:nvSpPr>
        <p:spPr bwMode="auto">
          <a:xfrm>
            <a:off x="35737" y="2143116"/>
            <a:ext cx="9108263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s-AR" sz="4400" b="1" dirty="0" smtClean="0">
                <a:solidFill>
                  <a:schemeClr val="bg1"/>
                </a:solidFill>
                <a:latin typeface="Arial Black" pitchFamily="34" charset="0"/>
              </a:rPr>
              <a:t>XV </a:t>
            </a:r>
            <a:r>
              <a:rPr lang="es-AR" sz="4400" b="1" dirty="0">
                <a:solidFill>
                  <a:schemeClr val="bg1"/>
                </a:solidFill>
                <a:latin typeface="Arial Black" pitchFamily="34" charset="0"/>
              </a:rPr>
              <a:t>Curso de Ingeniería </a:t>
            </a:r>
          </a:p>
          <a:p>
            <a:pPr algn="ctr"/>
            <a:r>
              <a:rPr lang="es-AR" sz="4400" b="1" dirty="0">
                <a:solidFill>
                  <a:schemeClr val="bg1"/>
                </a:solidFill>
                <a:latin typeface="Arial Black" pitchFamily="34" charset="0"/>
              </a:rPr>
              <a:t>en Industria </a:t>
            </a:r>
            <a:r>
              <a:rPr lang="es-AR" sz="4400" b="1" dirty="0" smtClean="0">
                <a:solidFill>
                  <a:schemeClr val="bg1"/>
                </a:solidFill>
                <a:latin typeface="Arial Black" pitchFamily="34" charset="0"/>
              </a:rPr>
              <a:t>Cítrica y Berries</a:t>
            </a:r>
            <a:endParaRPr lang="es-AR" sz="4400" b="1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2055" name="11 CuadroTexto"/>
          <p:cNvSpPr txBox="1">
            <a:spLocks noChangeArrowheads="1"/>
          </p:cNvSpPr>
          <p:nvPr/>
        </p:nvSpPr>
        <p:spPr bwMode="auto">
          <a:xfrm>
            <a:off x="571472" y="3857628"/>
            <a:ext cx="821537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s-AR" sz="3600" dirty="0">
                <a:solidFill>
                  <a:schemeClr val="bg1"/>
                </a:solidFill>
                <a:latin typeface="Calibri" pitchFamily="34" charset="0"/>
              </a:rPr>
              <a:t>Taxonomía, anatomía, fisiología y composición de los </a:t>
            </a:r>
            <a:r>
              <a:rPr lang="es-AR" sz="3600" dirty="0" smtClean="0">
                <a:solidFill>
                  <a:schemeClr val="bg1"/>
                </a:solidFill>
                <a:latin typeface="Calibri" pitchFamily="34" charset="0"/>
              </a:rPr>
              <a:t>cítricos y arándanos </a:t>
            </a:r>
            <a:endParaRPr lang="es-AR" sz="36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2056" name="12 CuadroTexto"/>
          <p:cNvSpPr txBox="1">
            <a:spLocks noChangeArrowheads="1"/>
          </p:cNvSpPr>
          <p:nvPr/>
        </p:nvSpPr>
        <p:spPr bwMode="auto">
          <a:xfrm>
            <a:off x="2857488" y="5357826"/>
            <a:ext cx="400308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AR" sz="2800" dirty="0" smtClean="0">
                <a:solidFill>
                  <a:schemeClr val="bg1"/>
                </a:solidFill>
                <a:latin typeface="Calibri" pitchFamily="34" charset="0"/>
              </a:rPr>
              <a:t>03 </a:t>
            </a:r>
            <a:r>
              <a:rPr lang="es-AR" sz="2800" dirty="0">
                <a:solidFill>
                  <a:schemeClr val="bg1"/>
                </a:solidFill>
                <a:latin typeface="Calibri" pitchFamily="34" charset="0"/>
              </a:rPr>
              <a:t>de </a:t>
            </a:r>
            <a:r>
              <a:rPr lang="es-AR" sz="2800" dirty="0" smtClean="0">
                <a:solidFill>
                  <a:schemeClr val="bg1"/>
                </a:solidFill>
                <a:latin typeface="Calibri" pitchFamily="34" charset="0"/>
              </a:rPr>
              <a:t>septiembre </a:t>
            </a:r>
            <a:r>
              <a:rPr lang="es-AR" sz="2800" dirty="0">
                <a:solidFill>
                  <a:schemeClr val="bg1"/>
                </a:solidFill>
                <a:latin typeface="Calibri" pitchFamily="34" charset="0"/>
              </a:rPr>
              <a:t>de </a:t>
            </a:r>
            <a:r>
              <a:rPr lang="es-AR" sz="2800" dirty="0" smtClean="0">
                <a:solidFill>
                  <a:schemeClr val="bg1"/>
                </a:solidFill>
                <a:latin typeface="Calibri" pitchFamily="34" charset="0"/>
              </a:rPr>
              <a:t>2018</a:t>
            </a:r>
            <a:endParaRPr lang="es-AR" sz="28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2057" name="13 CuadroTexto"/>
          <p:cNvSpPr txBox="1">
            <a:spLocks noChangeArrowheads="1"/>
          </p:cNvSpPr>
          <p:nvPr/>
        </p:nvSpPr>
        <p:spPr bwMode="auto">
          <a:xfrm>
            <a:off x="6643688" y="6143625"/>
            <a:ext cx="21812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AR" sz="2000">
                <a:solidFill>
                  <a:schemeClr val="bg1"/>
                </a:solidFill>
                <a:latin typeface="Calibri" pitchFamily="34" charset="0"/>
              </a:rPr>
              <a:t>Lic. Aníbal Larrocca</a:t>
            </a: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214290"/>
            <a:ext cx="1143008" cy="11600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981075"/>
            <a:ext cx="9144000" cy="4957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65175"/>
            <a:ext cx="91440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7" name="Text Box 5"/>
          <p:cNvSpPr txBox="1">
            <a:spLocks noChangeArrowheads="1"/>
          </p:cNvSpPr>
          <p:nvPr/>
        </p:nvSpPr>
        <p:spPr bwMode="auto">
          <a:xfrm>
            <a:off x="1260475" y="1484313"/>
            <a:ext cx="10795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AR" sz="1200">
                <a:solidFill>
                  <a:schemeClr val="bg1"/>
                </a:solidFill>
                <a:latin typeface="Calibri" pitchFamily="34" charset="0"/>
              </a:rPr>
              <a:t>Papeda</a:t>
            </a:r>
            <a:endParaRPr lang="es-ES" sz="1200"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23850" y="404813"/>
            <a:ext cx="8820150" cy="1470025"/>
          </a:xfrm>
        </p:spPr>
        <p:txBody>
          <a:bodyPr/>
          <a:lstStyle/>
          <a:p>
            <a:pPr algn="l" eaLnBrk="1" hangingPunct="1"/>
            <a:r>
              <a:rPr lang="es-AR" sz="5400" b="1" smtClean="0">
                <a:solidFill>
                  <a:srgbClr val="FFFF00"/>
                </a:solidFill>
              </a:rPr>
              <a:t>TANAKA (1954)</a:t>
            </a:r>
            <a:endParaRPr lang="es-ES" sz="5400" b="1" smtClean="0">
              <a:solidFill>
                <a:srgbClr val="FFFF00"/>
              </a:solidFill>
            </a:endParaRP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042988" y="1844675"/>
            <a:ext cx="7489825" cy="792163"/>
          </a:xfrm>
        </p:spPr>
        <p:txBody>
          <a:bodyPr/>
          <a:lstStyle/>
          <a:p>
            <a:pPr eaLnBrk="1" hangingPunct="1"/>
            <a:r>
              <a:rPr lang="es-AR" sz="4000" smtClean="0">
                <a:solidFill>
                  <a:schemeClr val="bg1"/>
                </a:solidFill>
              </a:rPr>
              <a:t>159 especies</a:t>
            </a:r>
            <a:endParaRPr lang="es-ES" sz="4000" smtClean="0">
              <a:solidFill>
                <a:schemeClr val="bg1"/>
              </a:solidFill>
            </a:endParaRPr>
          </a:p>
        </p:txBody>
      </p:sp>
      <p:sp>
        <p:nvSpPr>
          <p:cNvPr id="12292" name="Rectangle 4"/>
          <p:cNvSpPr>
            <a:spLocks noChangeArrowheads="1"/>
          </p:cNvSpPr>
          <p:nvPr/>
        </p:nvSpPr>
        <p:spPr bwMode="auto">
          <a:xfrm>
            <a:off x="323850" y="2781300"/>
            <a:ext cx="8820150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s-AR" sz="5400" b="1">
                <a:solidFill>
                  <a:srgbClr val="FFFF00"/>
                </a:solidFill>
                <a:latin typeface="Calibri" pitchFamily="34" charset="0"/>
              </a:rPr>
              <a:t>SWINGLE Y REECE (1967)</a:t>
            </a:r>
            <a:endParaRPr lang="es-ES" sz="5400" b="1">
              <a:solidFill>
                <a:srgbClr val="FFFF00"/>
              </a:solidFill>
              <a:latin typeface="Calibri" pitchFamily="34" charset="0"/>
            </a:endParaRPr>
          </a:p>
        </p:txBody>
      </p:sp>
      <p:sp>
        <p:nvSpPr>
          <p:cNvPr id="12293" name="Rectangle 6"/>
          <p:cNvSpPr>
            <a:spLocks noChangeArrowheads="1"/>
          </p:cNvSpPr>
          <p:nvPr/>
        </p:nvSpPr>
        <p:spPr bwMode="auto">
          <a:xfrm>
            <a:off x="1042988" y="4581525"/>
            <a:ext cx="7489825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</a:pPr>
            <a:r>
              <a:rPr lang="es-AR" sz="4000">
                <a:solidFill>
                  <a:schemeClr val="bg1"/>
                </a:solidFill>
                <a:latin typeface="Calibri" pitchFamily="34" charset="0"/>
              </a:rPr>
              <a:t>16 especies</a:t>
            </a:r>
          </a:p>
          <a:p>
            <a:pPr algn="ctr">
              <a:spcBef>
                <a:spcPct val="20000"/>
              </a:spcBef>
            </a:pPr>
            <a:r>
              <a:rPr lang="es-AR" sz="2400">
                <a:solidFill>
                  <a:schemeClr val="bg1"/>
                </a:solidFill>
                <a:latin typeface="Calibri" pitchFamily="34" charset="0"/>
              </a:rPr>
              <a:t>Clasificación aceptada por la industria</a:t>
            </a:r>
            <a:endParaRPr lang="es-ES" sz="2400"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4 Tabla"/>
          <p:cNvGraphicFramePr>
            <a:graphicFrameLocks noGrp="1"/>
          </p:cNvGraphicFramePr>
          <p:nvPr/>
        </p:nvGraphicFramePr>
        <p:xfrm>
          <a:off x="642938" y="285750"/>
          <a:ext cx="8143932" cy="6370320"/>
        </p:xfrm>
        <a:graphic>
          <a:graphicData uri="http://schemas.openxmlformats.org/drawingml/2006/table">
            <a:tbl>
              <a:tblPr/>
              <a:tblGrid>
                <a:gridCol w="2291194"/>
                <a:gridCol w="2186219"/>
                <a:gridCol w="2152749"/>
                <a:gridCol w="1513770"/>
              </a:tblGrid>
              <a:tr h="0">
                <a:tc gridSpan="4"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s-AR" sz="2800" b="1" dirty="0" smtClean="0">
                          <a:solidFill>
                            <a:schemeClr val="bg1"/>
                          </a:solidFill>
                          <a:latin typeface="Arial"/>
                          <a:ea typeface="Arial"/>
                          <a:cs typeface="Arial"/>
                        </a:rPr>
                        <a:t>Taxonomía de </a:t>
                      </a:r>
                      <a:r>
                        <a:rPr lang="es-AR" sz="2800" b="1" dirty="0">
                          <a:solidFill>
                            <a:schemeClr val="bg1"/>
                          </a:solidFill>
                          <a:latin typeface="Arial"/>
                          <a:ea typeface="Arial"/>
                          <a:cs typeface="Arial"/>
                        </a:rPr>
                        <a:t>los cítricos y géneros afines</a:t>
                      </a:r>
                      <a:endParaRPr lang="es-AR" sz="2800" b="1" dirty="0">
                        <a:solidFill>
                          <a:schemeClr val="bg1"/>
                        </a:solidFill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</a:tr>
              <a:tr h="36195">
                <a:tc>
                  <a:txBody>
                    <a:bodyPr/>
                    <a:lstStyle/>
                    <a:p>
                      <a:pPr algn="just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s-AR" sz="2000" cap="all" dirty="0">
                          <a:solidFill>
                            <a:schemeClr val="bg1"/>
                          </a:solidFill>
                          <a:latin typeface="Arial"/>
                          <a:ea typeface="Arial"/>
                          <a:cs typeface="Arial"/>
                        </a:rPr>
                        <a:t>Reino</a:t>
                      </a:r>
                      <a:endParaRPr lang="es-AR" sz="2000" dirty="0">
                        <a:solidFill>
                          <a:schemeClr val="bg1"/>
                        </a:solidFill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marL="664210" algn="l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s-AR" sz="2000" i="1" dirty="0">
                          <a:solidFill>
                            <a:schemeClr val="bg1"/>
                          </a:solidFill>
                          <a:latin typeface="Arial"/>
                          <a:ea typeface="Arial"/>
                          <a:cs typeface="Arial"/>
                        </a:rPr>
                        <a:t>Vegetal</a:t>
                      </a:r>
                      <a:endParaRPr lang="es-AR" sz="2000" dirty="0">
                        <a:solidFill>
                          <a:schemeClr val="bg1"/>
                        </a:solidFill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s-AR" sz="2000" cap="all">
                          <a:solidFill>
                            <a:schemeClr val="bg1"/>
                          </a:solidFill>
                          <a:latin typeface="Arial"/>
                          <a:ea typeface="Arial"/>
                          <a:cs typeface="Arial"/>
                        </a:rPr>
                        <a:t>Orden</a:t>
                      </a:r>
                      <a:endParaRPr lang="es-AR" sz="2000">
                        <a:solidFill>
                          <a:schemeClr val="bg1"/>
                        </a:solidFill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marL="664210" algn="l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s-AR" sz="2000" i="1" dirty="0">
                          <a:solidFill>
                            <a:schemeClr val="bg1"/>
                          </a:solidFill>
                          <a:latin typeface="Arial"/>
                          <a:ea typeface="Arial"/>
                          <a:cs typeface="Arial"/>
                        </a:rPr>
                        <a:t>Geraniales</a:t>
                      </a:r>
                      <a:endParaRPr lang="es-AR" sz="2000" dirty="0">
                        <a:solidFill>
                          <a:schemeClr val="bg1"/>
                        </a:solidFill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s-AR" sz="2000" cap="all" dirty="0">
                          <a:solidFill>
                            <a:schemeClr val="bg1"/>
                          </a:solidFill>
                          <a:latin typeface="Arial"/>
                          <a:ea typeface="Arial"/>
                          <a:cs typeface="Arial"/>
                        </a:rPr>
                        <a:t>Suborden</a:t>
                      </a:r>
                      <a:endParaRPr lang="es-AR" sz="2000" dirty="0">
                        <a:solidFill>
                          <a:schemeClr val="bg1"/>
                        </a:solidFill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marL="664210" algn="l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s-AR" sz="2000" i="1" dirty="0" err="1">
                          <a:solidFill>
                            <a:schemeClr val="bg1"/>
                          </a:solidFill>
                          <a:latin typeface="Arial"/>
                          <a:ea typeface="Arial"/>
                          <a:cs typeface="Times New Roman"/>
                        </a:rPr>
                        <a:t>Geraniaceae</a:t>
                      </a:r>
                      <a:endParaRPr lang="es-AR" sz="2000" dirty="0">
                        <a:solidFill>
                          <a:schemeClr val="bg1"/>
                        </a:solidFill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s-AR" sz="2000" cap="all">
                          <a:solidFill>
                            <a:schemeClr val="bg1"/>
                          </a:solidFill>
                          <a:latin typeface="Arial"/>
                          <a:ea typeface="Arial"/>
                          <a:cs typeface="Arial"/>
                        </a:rPr>
                        <a:t>Clase</a:t>
                      </a:r>
                      <a:endParaRPr lang="es-AR" sz="2000">
                        <a:solidFill>
                          <a:schemeClr val="bg1"/>
                        </a:solidFill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marL="664210" algn="l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s-AR" sz="2000" i="1" dirty="0" err="1">
                          <a:solidFill>
                            <a:schemeClr val="bg1"/>
                          </a:solidFill>
                          <a:latin typeface="Arial"/>
                          <a:ea typeface="Arial"/>
                          <a:cs typeface="Arial"/>
                        </a:rPr>
                        <a:t>Dicotyledoneae</a:t>
                      </a:r>
                      <a:endParaRPr lang="es-AR" sz="2000" dirty="0">
                        <a:solidFill>
                          <a:schemeClr val="bg1"/>
                        </a:solidFill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s-AR" sz="2000" cap="all">
                          <a:solidFill>
                            <a:schemeClr val="bg1"/>
                          </a:solidFill>
                          <a:latin typeface="Arial"/>
                          <a:ea typeface="Arial"/>
                          <a:cs typeface="Arial"/>
                        </a:rPr>
                        <a:t>Subclase</a:t>
                      </a:r>
                      <a:endParaRPr lang="es-AR" sz="2000">
                        <a:solidFill>
                          <a:schemeClr val="bg1"/>
                        </a:solidFill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marL="664210" algn="l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s-AR" sz="2000" i="1" dirty="0" err="1">
                          <a:solidFill>
                            <a:schemeClr val="bg1"/>
                          </a:solidFill>
                          <a:latin typeface="Arial"/>
                          <a:ea typeface="Arial"/>
                          <a:cs typeface="Arial"/>
                        </a:rPr>
                        <a:t>Archichalmydeae</a:t>
                      </a:r>
                      <a:endParaRPr lang="es-AR" sz="2000" dirty="0">
                        <a:solidFill>
                          <a:schemeClr val="bg1"/>
                        </a:solidFill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s-AR" sz="2000" cap="all">
                          <a:solidFill>
                            <a:schemeClr val="bg1"/>
                          </a:solidFill>
                          <a:latin typeface="Arial"/>
                          <a:ea typeface="Arial"/>
                          <a:cs typeface="Arial"/>
                        </a:rPr>
                        <a:t>División</a:t>
                      </a:r>
                      <a:endParaRPr lang="es-AR" sz="2000">
                        <a:solidFill>
                          <a:schemeClr val="bg1"/>
                        </a:solidFill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marL="664210" algn="l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s-AR" sz="2000" i="1" dirty="0" err="1">
                          <a:solidFill>
                            <a:schemeClr val="bg1"/>
                          </a:solidFill>
                          <a:latin typeface="Arial"/>
                          <a:ea typeface="Arial"/>
                          <a:cs typeface="Arial"/>
                        </a:rPr>
                        <a:t>Embryophyta</a:t>
                      </a:r>
                      <a:endParaRPr lang="es-AR" sz="2000" dirty="0">
                        <a:solidFill>
                          <a:schemeClr val="bg1"/>
                        </a:solidFill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s-AR" sz="2000" cap="all">
                          <a:solidFill>
                            <a:schemeClr val="bg1"/>
                          </a:solidFill>
                          <a:latin typeface="Arial"/>
                          <a:ea typeface="Arial"/>
                          <a:cs typeface="Arial"/>
                        </a:rPr>
                        <a:t>Subdivisión</a:t>
                      </a:r>
                      <a:endParaRPr lang="es-AR" sz="2000">
                        <a:solidFill>
                          <a:schemeClr val="bg1"/>
                        </a:solidFill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marL="664210" algn="l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s-AR" sz="2000" i="1" dirty="0" err="1">
                          <a:solidFill>
                            <a:schemeClr val="bg1"/>
                          </a:solidFill>
                          <a:latin typeface="Arial"/>
                          <a:ea typeface="Arial"/>
                          <a:cs typeface="Arial"/>
                        </a:rPr>
                        <a:t>Angiospermae</a:t>
                      </a:r>
                      <a:endParaRPr lang="es-AR" sz="2000" dirty="0">
                        <a:solidFill>
                          <a:schemeClr val="bg1"/>
                        </a:solidFill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s-AR" sz="2000" cap="all">
                          <a:solidFill>
                            <a:schemeClr val="bg1"/>
                          </a:solidFill>
                          <a:latin typeface="Arial"/>
                          <a:ea typeface="Arial"/>
                          <a:cs typeface="Arial"/>
                        </a:rPr>
                        <a:t>Familia</a:t>
                      </a:r>
                      <a:endParaRPr lang="es-AR" sz="2000">
                        <a:solidFill>
                          <a:schemeClr val="bg1"/>
                        </a:solidFill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marL="664210" algn="l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s-AR" sz="2000" i="1" dirty="0" err="1">
                          <a:solidFill>
                            <a:schemeClr val="bg1"/>
                          </a:solidFill>
                          <a:latin typeface="Arial"/>
                          <a:ea typeface="Arial"/>
                          <a:cs typeface="Arial"/>
                        </a:rPr>
                        <a:t>Rutaceae</a:t>
                      </a:r>
                      <a:endParaRPr lang="es-AR" sz="2000" dirty="0">
                        <a:solidFill>
                          <a:schemeClr val="bg1"/>
                        </a:solidFill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</a:tr>
              <a:tr h="31750">
                <a:tc>
                  <a:txBody>
                    <a:bodyPr/>
                    <a:lstStyle/>
                    <a:p>
                      <a:pPr algn="just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s-AR" sz="2000" cap="all">
                          <a:solidFill>
                            <a:schemeClr val="bg1"/>
                          </a:solidFill>
                          <a:latin typeface="Arial"/>
                          <a:ea typeface="Arial"/>
                          <a:cs typeface="Arial"/>
                        </a:rPr>
                        <a:t>Subfamilia</a:t>
                      </a:r>
                      <a:endParaRPr lang="es-AR" sz="2000">
                        <a:solidFill>
                          <a:schemeClr val="bg1"/>
                        </a:solidFill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marL="664210" algn="l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s-AR" sz="2000" i="1" dirty="0" err="1">
                          <a:solidFill>
                            <a:schemeClr val="bg1"/>
                          </a:solidFill>
                          <a:latin typeface="Arial"/>
                          <a:ea typeface="Arial"/>
                          <a:cs typeface="Arial"/>
                        </a:rPr>
                        <a:t>Aurantiodeae</a:t>
                      </a:r>
                      <a:endParaRPr lang="es-AR" sz="2000" dirty="0">
                        <a:solidFill>
                          <a:schemeClr val="bg1"/>
                        </a:solidFill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s-AR" sz="2000" cap="all">
                          <a:solidFill>
                            <a:schemeClr val="bg1"/>
                          </a:solidFill>
                          <a:latin typeface="Arial"/>
                          <a:ea typeface="Arial"/>
                          <a:cs typeface="Arial"/>
                        </a:rPr>
                        <a:t>Tribu</a:t>
                      </a:r>
                      <a:endParaRPr lang="es-AR" sz="2000">
                        <a:solidFill>
                          <a:schemeClr val="bg1"/>
                        </a:solidFill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marL="664210" algn="l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s-AR" sz="2000" i="1" dirty="0" err="1">
                          <a:solidFill>
                            <a:schemeClr val="bg1"/>
                          </a:solidFill>
                          <a:latin typeface="Arial"/>
                          <a:ea typeface="Arial"/>
                          <a:cs typeface="Arial"/>
                        </a:rPr>
                        <a:t>Citreae</a:t>
                      </a:r>
                      <a:endParaRPr lang="es-AR" sz="2000" dirty="0">
                        <a:solidFill>
                          <a:schemeClr val="bg1"/>
                        </a:solidFill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s-AR" sz="2000" cap="all">
                          <a:solidFill>
                            <a:schemeClr val="bg1"/>
                          </a:solidFill>
                          <a:latin typeface="Arial"/>
                          <a:ea typeface="Arial"/>
                          <a:cs typeface="Arial"/>
                        </a:rPr>
                        <a:t>Subtribu</a:t>
                      </a:r>
                      <a:endParaRPr lang="es-AR" sz="2000">
                        <a:solidFill>
                          <a:schemeClr val="bg1"/>
                        </a:solidFill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marL="664210" algn="l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s-AR" sz="2000" i="1" dirty="0" err="1">
                          <a:solidFill>
                            <a:schemeClr val="bg1"/>
                          </a:solidFill>
                          <a:latin typeface="Arial"/>
                          <a:ea typeface="Arial"/>
                          <a:cs typeface="Arial"/>
                        </a:rPr>
                        <a:t>Citrinae</a:t>
                      </a:r>
                      <a:endParaRPr lang="es-AR" sz="2000" dirty="0">
                        <a:solidFill>
                          <a:schemeClr val="bg1"/>
                        </a:solidFill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s-AR" sz="2000" cap="all">
                          <a:solidFill>
                            <a:schemeClr val="bg1"/>
                          </a:solidFill>
                          <a:latin typeface="Arial"/>
                          <a:ea typeface="Arial"/>
                          <a:cs typeface="Arial"/>
                        </a:rPr>
                        <a:t>Género</a:t>
                      </a:r>
                      <a:endParaRPr lang="es-AR" sz="2000">
                        <a:solidFill>
                          <a:schemeClr val="bg1"/>
                        </a:solidFill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s-AR" sz="2000" i="1">
                          <a:solidFill>
                            <a:schemeClr val="bg1"/>
                          </a:solidFill>
                          <a:latin typeface="Arial"/>
                          <a:ea typeface="Arial"/>
                          <a:cs typeface="Arial"/>
                        </a:rPr>
                        <a:t>Citrus L.</a:t>
                      </a:r>
                      <a:endParaRPr lang="es-AR" sz="2000">
                        <a:solidFill>
                          <a:schemeClr val="bg1"/>
                        </a:solidFill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s-AR" sz="2000" i="1" dirty="0" err="1">
                          <a:solidFill>
                            <a:schemeClr val="bg1"/>
                          </a:solidFill>
                          <a:latin typeface="Arial"/>
                          <a:ea typeface="Arial"/>
                          <a:cs typeface="Arial"/>
                        </a:rPr>
                        <a:t>Fortunella</a:t>
                      </a:r>
                      <a:r>
                        <a:rPr lang="es-AR" sz="2000" i="1" dirty="0">
                          <a:solidFill>
                            <a:schemeClr val="bg1"/>
                          </a:solidFill>
                          <a:latin typeface="Arial"/>
                          <a:ea typeface="Arial"/>
                          <a:cs typeface="Arial"/>
                        </a:rPr>
                        <a:t> </a:t>
                      </a:r>
                      <a:r>
                        <a:rPr lang="es-AR" sz="2000" dirty="0">
                          <a:solidFill>
                            <a:schemeClr val="bg1"/>
                          </a:solidFill>
                          <a:latin typeface="Arial"/>
                          <a:ea typeface="Arial"/>
                          <a:cs typeface="Arial"/>
                        </a:rPr>
                        <a:t>(</a:t>
                      </a:r>
                      <a:r>
                        <a:rPr lang="es-AR" sz="2000" dirty="0" err="1">
                          <a:solidFill>
                            <a:schemeClr val="bg1"/>
                          </a:solidFill>
                          <a:latin typeface="Arial"/>
                          <a:ea typeface="Arial"/>
                          <a:cs typeface="Arial"/>
                        </a:rPr>
                        <a:t>Kumkuats</a:t>
                      </a:r>
                      <a:r>
                        <a:rPr lang="es-AR" sz="2000" dirty="0">
                          <a:solidFill>
                            <a:schemeClr val="bg1"/>
                          </a:solidFill>
                          <a:latin typeface="Arial"/>
                          <a:ea typeface="Arial"/>
                          <a:cs typeface="Arial"/>
                        </a:rPr>
                        <a:t>)</a:t>
                      </a:r>
                      <a:endParaRPr lang="es-AR" sz="2000" dirty="0">
                        <a:solidFill>
                          <a:schemeClr val="bg1"/>
                        </a:solidFill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s-AR" sz="2400" i="1">
                          <a:solidFill>
                            <a:schemeClr val="bg1"/>
                          </a:solidFill>
                          <a:latin typeface="Arial"/>
                          <a:ea typeface="Arial"/>
                          <a:cs typeface="Arial"/>
                        </a:rPr>
                        <a:t>Poncirus trifoliata</a:t>
                      </a:r>
                      <a:endParaRPr lang="es-AR" sz="2400">
                        <a:solidFill>
                          <a:schemeClr val="bg1"/>
                        </a:solidFill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s-AR" sz="2000" cap="all">
                          <a:solidFill>
                            <a:schemeClr val="bg1"/>
                          </a:solidFill>
                          <a:latin typeface="Arial"/>
                          <a:ea typeface="Arial"/>
                          <a:cs typeface="Arial"/>
                        </a:rPr>
                        <a:t>Subgénero</a:t>
                      </a:r>
                      <a:endParaRPr lang="es-AR" sz="2000">
                        <a:solidFill>
                          <a:schemeClr val="bg1"/>
                        </a:solidFill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s-AR" sz="2000" i="1">
                          <a:solidFill>
                            <a:schemeClr val="bg1"/>
                          </a:solidFill>
                          <a:latin typeface="Arial"/>
                          <a:ea typeface="Arial"/>
                          <a:cs typeface="Arial"/>
                        </a:rPr>
                        <a:t>Citrus</a:t>
                      </a:r>
                      <a:endParaRPr lang="es-AR" sz="2000">
                        <a:solidFill>
                          <a:schemeClr val="bg1"/>
                        </a:solidFill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endParaRPr lang="es-AR" sz="2000" dirty="0">
                        <a:solidFill>
                          <a:schemeClr val="bg1"/>
                        </a:solidFill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endParaRPr lang="es-AR" sz="2400">
                        <a:solidFill>
                          <a:schemeClr val="bg1"/>
                        </a:solidFill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s-AR" sz="2000" cap="all">
                          <a:solidFill>
                            <a:schemeClr val="bg1"/>
                          </a:solidFill>
                          <a:latin typeface="Arial"/>
                          <a:ea typeface="Arial"/>
                          <a:cs typeface="Arial"/>
                        </a:rPr>
                        <a:t>Especie</a:t>
                      </a:r>
                      <a:endParaRPr lang="es-AR" sz="2000">
                        <a:solidFill>
                          <a:schemeClr val="bg1"/>
                        </a:solidFill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s-AR" sz="2000">
                          <a:solidFill>
                            <a:schemeClr val="bg1"/>
                          </a:solidFill>
                          <a:latin typeface="Arial"/>
                          <a:ea typeface="Arial"/>
                          <a:cs typeface="Arial"/>
                        </a:rPr>
                        <a:t>Ver tabla 3.2</a:t>
                      </a:r>
                      <a:endParaRPr lang="es-AR" sz="2000">
                        <a:solidFill>
                          <a:schemeClr val="bg1"/>
                        </a:solidFill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s-AR" sz="2000" i="1" dirty="0">
                          <a:solidFill>
                            <a:schemeClr val="bg1"/>
                          </a:solidFill>
                          <a:latin typeface="Arial"/>
                          <a:ea typeface="Arial"/>
                          <a:cs typeface="Arial"/>
                        </a:rPr>
                        <a:t>F. margarita</a:t>
                      </a:r>
                      <a:endParaRPr lang="es-AR" sz="2000" dirty="0">
                        <a:solidFill>
                          <a:schemeClr val="bg1"/>
                        </a:solidFill>
                        <a:latin typeface="Arial"/>
                        <a:ea typeface="Arial"/>
                        <a:cs typeface="Times New Roman"/>
                      </a:endParaRPr>
                    </a:p>
                    <a:p>
                      <a:pPr algn="just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s-AR" sz="2000" i="1" dirty="0">
                          <a:solidFill>
                            <a:schemeClr val="bg1"/>
                          </a:solidFill>
                          <a:latin typeface="Arial"/>
                          <a:ea typeface="Arial"/>
                          <a:cs typeface="Arial"/>
                        </a:rPr>
                        <a:t>F. japónica</a:t>
                      </a:r>
                      <a:endParaRPr lang="es-AR" sz="2000" dirty="0">
                        <a:solidFill>
                          <a:schemeClr val="bg1"/>
                        </a:solidFill>
                        <a:latin typeface="Arial"/>
                        <a:ea typeface="Arial"/>
                        <a:cs typeface="Times New Roman"/>
                      </a:endParaRPr>
                    </a:p>
                    <a:p>
                      <a:pPr algn="just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s-AR" sz="2000" i="1" dirty="0">
                          <a:solidFill>
                            <a:schemeClr val="bg1"/>
                          </a:solidFill>
                          <a:latin typeface="Arial"/>
                          <a:ea typeface="Arial"/>
                          <a:cs typeface="Arial"/>
                        </a:rPr>
                        <a:t>otras</a:t>
                      </a:r>
                      <a:endParaRPr lang="es-AR" sz="2000" dirty="0">
                        <a:solidFill>
                          <a:schemeClr val="bg1"/>
                        </a:solidFill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s-AR" sz="2400" dirty="0" err="1">
                          <a:solidFill>
                            <a:schemeClr val="bg1"/>
                          </a:solidFill>
                          <a:latin typeface="Arial"/>
                          <a:ea typeface="Arial"/>
                          <a:cs typeface="Arial"/>
                        </a:rPr>
                        <a:t>Poncirus</a:t>
                      </a:r>
                      <a:r>
                        <a:rPr lang="es-AR" sz="2400" dirty="0">
                          <a:solidFill>
                            <a:schemeClr val="bg1"/>
                          </a:solidFill>
                          <a:latin typeface="Arial"/>
                          <a:ea typeface="Arial"/>
                          <a:cs typeface="Arial"/>
                        </a:rPr>
                        <a:t> </a:t>
                      </a:r>
                      <a:r>
                        <a:rPr lang="es-AR" sz="2400" dirty="0" err="1">
                          <a:solidFill>
                            <a:schemeClr val="bg1"/>
                          </a:solidFill>
                          <a:latin typeface="Arial"/>
                          <a:ea typeface="Arial"/>
                          <a:cs typeface="Arial"/>
                        </a:rPr>
                        <a:t>trifoliata</a:t>
                      </a:r>
                      <a:endParaRPr lang="es-AR" sz="2400" dirty="0">
                        <a:solidFill>
                          <a:schemeClr val="bg1"/>
                        </a:solidFill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</p:nvPr>
        </p:nvGraphicFramePr>
        <p:xfrm>
          <a:off x="1428750" y="357188"/>
          <a:ext cx="5997923" cy="6236208"/>
        </p:xfrm>
        <a:graphic>
          <a:graphicData uri="http://schemas.openxmlformats.org/drawingml/2006/table">
            <a:tbl>
              <a:tblPr/>
              <a:tblGrid>
                <a:gridCol w="2176947"/>
                <a:gridCol w="3820976"/>
              </a:tblGrid>
              <a:tr h="36195">
                <a:tc gridSpan="2"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s-AR" sz="2800" b="1" dirty="0" smtClean="0">
                          <a:solidFill>
                            <a:schemeClr val="bg1"/>
                          </a:solidFill>
                          <a:latin typeface="Arial"/>
                          <a:ea typeface="Arial"/>
                          <a:cs typeface="Arial"/>
                        </a:rPr>
                        <a:t>Especies </a:t>
                      </a:r>
                      <a:r>
                        <a:rPr lang="es-AR" sz="2800" b="1" dirty="0">
                          <a:solidFill>
                            <a:schemeClr val="bg1"/>
                          </a:solidFill>
                          <a:latin typeface="Arial"/>
                          <a:ea typeface="Arial"/>
                          <a:cs typeface="Arial"/>
                        </a:rPr>
                        <a:t>más importantes del género </a:t>
                      </a:r>
                      <a:r>
                        <a:rPr lang="es-AR" sz="2800" b="1" dirty="0" smtClean="0">
                          <a:solidFill>
                            <a:schemeClr val="bg1"/>
                          </a:solidFill>
                          <a:latin typeface="Arial"/>
                          <a:ea typeface="Arial"/>
                          <a:cs typeface="Arial"/>
                        </a:rPr>
                        <a:t>Citrus</a:t>
                      </a:r>
                    </a:p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endParaRPr lang="es-AR" sz="2800" b="1" dirty="0">
                        <a:solidFill>
                          <a:schemeClr val="bg1"/>
                        </a:solidFill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s-ES" sz="2400" i="1" dirty="0">
                          <a:solidFill>
                            <a:schemeClr val="bg1"/>
                          </a:solidFill>
                          <a:latin typeface="Arial"/>
                          <a:ea typeface="Arial"/>
                          <a:cs typeface="Arial"/>
                        </a:rPr>
                        <a:t>C. medica</a:t>
                      </a:r>
                      <a:endParaRPr lang="es-AR" sz="2400" dirty="0">
                        <a:solidFill>
                          <a:schemeClr val="bg1"/>
                        </a:solidFill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91465" algn="l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s-ES" sz="2400" dirty="0">
                          <a:solidFill>
                            <a:schemeClr val="bg1"/>
                          </a:solidFill>
                          <a:latin typeface="Arial"/>
                          <a:ea typeface="Arial"/>
                          <a:cs typeface="Arial"/>
                        </a:rPr>
                        <a:t>Cidra</a:t>
                      </a:r>
                      <a:endParaRPr lang="es-AR" sz="2400" dirty="0">
                        <a:solidFill>
                          <a:schemeClr val="bg1"/>
                        </a:solidFill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s-AR" sz="2400" dirty="0">
                          <a:solidFill>
                            <a:schemeClr val="bg1"/>
                          </a:solidFill>
                          <a:latin typeface="Arial"/>
                          <a:ea typeface="Arial"/>
                          <a:cs typeface="Arial"/>
                        </a:rPr>
                        <a:t>C. </a:t>
                      </a:r>
                      <a:r>
                        <a:rPr lang="es-AR" sz="2400" dirty="0" err="1">
                          <a:solidFill>
                            <a:schemeClr val="bg1"/>
                          </a:solidFill>
                          <a:latin typeface="Arial"/>
                          <a:ea typeface="Arial"/>
                          <a:cs typeface="Arial"/>
                        </a:rPr>
                        <a:t>sinensis</a:t>
                      </a:r>
                      <a:endParaRPr lang="es-AR" sz="2400" dirty="0">
                        <a:solidFill>
                          <a:schemeClr val="bg1"/>
                        </a:solidFill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91465" algn="l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s-AR" sz="2400" i="1">
                          <a:solidFill>
                            <a:schemeClr val="bg1"/>
                          </a:solidFill>
                          <a:latin typeface="Arial"/>
                          <a:ea typeface="Arial"/>
                          <a:cs typeface="Arial"/>
                        </a:rPr>
                        <a:t>Naranja dulce</a:t>
                      </a:r>
                      <a:endParaRPr lang="es-AR" sz="2400">
                        <a:solidFill>
                          <a:schemeClr val="bg1"/>
                        </a:solidFill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s-AR" sz="2400" dirty="0">
                          <a:solidFill>
                            <a:schemeClr val="bg1"/>
                          </a:solidFill>
                          <a:latin typeface="Arial"/>
                          <a:ea typeface="Arial"/>
                          <a:cs typeface="Arial"/>
                        </a:rPr>
                        <a:t>C. </a:t>
                      </a:r>
                      <a:r>
                        <a:rPr lang="es-AR" sz="2400" dirty="0" err="1">
                          <a:solidFill>
                            <a:schemeClr val="bg1"/>
                          </a:solidFill>
                          <a:latin typeface="Arial"/>
                          <a:ea typeface="Arial"/>
                          <a:cs typeface="Arial"/>
                        </a:rPr>
                        <a:t>aurantium</a:t>
                      </a:r>
                      <a:endParaRPr lang="es-AR" sz="2400" dirty="0">
                        <a:solidFill>
                          <a:schemeClr val="bg1"/>
                        </a:solidFill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91465" algn="l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s-AR" sz="2400" dirty="0">
                          <a:solidFill>
                            <a:schemeClr val="bg1"/>
                          </a:solidFill>
                          <a:latin typeface="Arial"/>
                          <a:ea typeface="Arial"/>
                          <a:cs typeface="Arial"/>
                        </a:rPr>
                        <a:t>Naranja amarga</a:t>
                      </a:r>
                      <a:endParaRPr lang="es-AR" sz="2400" dirty="0">
                        <a:solidFill>
                          <a:schemeClr val="bg1"/>
                        </a:solidFill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s-ES" sz="2400" i="1">
                          <a:solidFill>
                            <a:schemeClr val="bg1"/>
                          </a:solidFill>
                          <a:latin typeface="Arial"/>
                          <a:ea typeface="Arial"/>
                          <a:cs typeface="Arial"/>
                        </a:rPr>
                        <a:t>C. paradisi</a:t>
                      </a:r>
                      <a:endParaRPr lang="es-AR" sz="2400">
                        <a:solidFill>
                          <a:schemeClr val="bg1"/>
                        </a:solidFill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91465" algn="l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s-ES" sz="2400" dirty="0">
                          <a:solidFill>
                            <a:schemeClr val="bg1"/>
                          </a:solidFill>
                          <a:latin typeface="Arial"/>
                          <a:ea typeface="Arial"/>
                          <a:cs typeface="Arial"/>
                        </a:rPr>
                        <a:t>Pomelo</a:t>
                      </a:r>
                      <a:endParaRPr lang="es-AR" sz="2400" dirty="0">
                        <a:solidFill>
                          <a:schemeClr val="bg1"/>
                        </a:solidFill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s-ES" sz="2400" i="1">
                          <a:solidFill>
                            <a:schemeClr val="bg1"/>
                          </a:solidFill>
                          <a:latin typeface="Arial"/>
                          <a:ea typeface="Arial"/>
                          <a:cs typeface="Arial"/>
                        </a:rPr>
                        <a:t>C. grandis</a:t>
                      </a:r>
                      <a:endParaRPr lang="es-AR" sz="2400">
                        <a:solidFill>
                          <a:schemeClr val="bg1"/>
                        </a:solidFill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91465" algn="l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s-ES" sz="2400" dirty="0" err="1">
                          <a:solidFill>
                            <a:schemeClr val="bg1"/>
                          </a:solidFill>
                          <a:latin typeface="Arial"/>
                          <a:ea typeface="Arial"/>
                          <a:cs typeface="Arial"/>
                        </a:rPr>
                        <a:t>Pummelo</a:t>
                      </a:r>
                      <a:endParaRPr lang="es-AR" sz="2400" dirty="0">
                        <a:solidFill>
                          <a:schemeClr val="bg1"/>
                        </a:solidFill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s-ES" sz="2400" i="1">
                          <a:solidFill>
                            <a:schemeClr val="bg1"/>
                          </a:solidFill>
                          <a:latin typeface="Arial"/>
                          <a:ea typeface="Arial"/>
                          <a:cs typeface="Arial"/>
                        </a:rPr>
                        <a:t>C. limón</a:t>
                      </a:r>
                      <a:endParaRPr lang="es-AR" sz="2400">
                        <a:solidFill>
                          <a:schemeClr val="bg1"/>
                        </a:solidFill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91465" algn="l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s-ES" sz="2400" i="1" dirty="0">
                          <a:solidFill>
                            <a:schemeClr val="bg1"/>
                          </a:solidFill>
                          <a:latin typeface="Arial"/>
                          <a:ea typeface="Arial"/>
                          <a:cs typeface="Arial"/>
                        </a:rPr>
                        <a:t>Limón</a:t>
                      </a:r>
                      <a:endParaRPr lang="es-AR" sz="2400" dirty="0">
                        <a:solidFill>
                          <a:schemeClr val="bg1"/>
                        </a:solidFill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s-ES" sz="2400" i="1">
                          <a:solidFill>
                            <a:schemeClr val="bg1"/>
                          </a:solidFill>
                          <a:latin typeface="Arial"/>
                          <a:ea typeface="Arial"/>
                          <a:cs typeface="Arial"/>
                        </a:rPr>
                        <a:t>C. aurantifolia</a:t>
                      </a:r>
                      <a:endParaRPr lang="es-AR" sz="2400">
                        <a:solidFill>
                          <a:schemeClr val="bg1"/>
                        </a:solidFill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91465" algn="l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s-ES" sz="2400" dirty="0">
                          <a:solidFill>
                            <a:schemeClr val="bg1"/>
                          </a:solidFill>
                          <a:latin typeface="Arial"/>
                          <a:ea typeface="Arial"/>
                          <a:cs typeface="Arial"/>
                        </a:rPr>
                        <a:t>Limas ácidas</a:t>
                      </a:r>
                      <a:endParaRPr lang="es-AR" sz="2400" dirty="0">
                        <a:solidFill>
                          <a:schemeClr val="bg1"/>
                        </a:solidFill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0000"/>
                        </a:lnSpc>
                        <a:spcAft>
                          <a:spcPts val="0"/>
                        </a:spcAft>
                        <a:tabLst>
                          <a:tab pos="539750" algn="l"/>
                        </a:tabLst>
                      </a:pPr>
                      <a:r>
                        <a:rPr lang="es-ES" sz="2400" i="1">
                          <a:solidFill>
                            <a:schemeClr val="bg1"/>
                          </a:solidFill>
                          <a:latin typeface="Arial"/>
                          <a:ea typeface="Arial"/>
                          <a:cs typeface="Arial"/>
                        </a:rPr>
                        <a:t>C. limetta</a:t>
                      </a:r>
                      <a:endParaRPr lang="es-AR" sz="2400">
                        <a:solidFill>
                          <a:schemeClr val="bg1"/>
                        </a:solidFill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91465" algn="l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s-ES" sz="2400" dirty="0">
                          <a:solidFill>
                            <a:schemeClr val="bg1"/>
                          </a:solidFill>
                          <a:latin typeface="Arial"/>
                          <a:ea typeface="Arial"/>
                          <a:cs typeface="Arial"/>
                        </a:rPr>
                        <a:t>Limas dulces</a:t>
                      </a:r>
                      <a:endParaRPr lang="es-AR" sz="2400" dirty="0">
                        <a:solidFill>
                          <a:schemeClr val="bg1"/>
                        </a:solidFill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s-ES" sz="2400" i="1">
                          <a:solidFill>
                            <a:schemeClr val="bg1"/>
                          </a:solidFill>
                          <a:latin typeface="Arial"/>
                          <a:ea typeface="Arial"/>
                          <a:cs typeface="Arial"/>
                        </a:rPr>
                        <a:t>C. reticulata</a:t>
                      </a:r>
                      <a:endParaRPr lang="es-AR" sz="2400">
                        <a:solidFill>
                          <a:schemeClr val="bg1"/>
                        </a:solidFill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91465" algn="l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s-ES" sz="2400" dirty="0">
                          <a:solidFill>
                            <a:schemeClr val="bg1"/>
                          </a:solidFill>
                          <a:latin typeface="Arial"/>
                          <a:ea typeface="Arial"/>
                          <a:cs typeface="Arial"/>
                        </a:rPr>
                        <a:t>Mandarina común</a:t>
                      </a:r>
                      <a:endParaRPr lang="es-AR" sz="2400" dirty="0">
                        <a:solidFill>
                          <a:schemeClr val="bg1"/>
                        </a:solidFill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s-ES" sz="2400" i="1">
                          <a:solidFill>
                            <a:schemeClr val="bg1"/>
                          </a:solidFill>
                          <a:latin typeface="Arial"/>
                          <a:ea typeface="Arial"/>
                          <a:cs typeface="Arial"/>
                        </a:rPr>
                        <a:t>C. unshiu</a:t>
                      </a:r>
                      <a:endParaRPr lang="es-AR" sz="2400">
                        <a:solidFill>
                          <a:schemeClr val="bg1"/>
                        </a:solidFill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91465" algn="l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s-ES" sz="2400" dirty="0">
                          <a:solidFill>
                            <a:schemeClr val="bg1"/>
                          </a:solidFill>
                          <a:latin typeface="Arial"/>
                          <a:ea typeface="Arial"/>
                          <a:cs typeface="Arial"/>
                        </a:rPr>
                        <a:t>Mandarina Satsuma</a:t>
                      </a:r>
                      <a:endParaRPr lang="es-AR" sz="2400" dirty="0">
                        <a:solidFill>
                          <a:schemeClr val="bg1"/>
                        </a:solidFill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s-ES" sz="2400" i="1">
                          <a:solidFill>
                            <a:schemeClr val="bg1"/>
                          </a:solidFill>
                          <a:latin typeface="Arial"/>
                          <a:ea typeface="Arial"/>
                          <a:cs typeface="Arial"/>
                        </a:rPr>
                        <a:t>C. deliciosu</a:t>
                      </a:r>
                      <a:endParaRPr lang="es-AR" sz="2400">
                        <a:solidFill>
                          <a:schemeClr val="bg1"/>
                        </a:solidFill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91465" algn="l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s-ES" sz="2400" dirty="0">
                          <a:solidFill>
                            <a:schemeClr val="bg1"/>
                          </a:solidFill>
                          <a:latin typeface="Arial"/>
                          <a:ea typeface="Arial"/>
                          <a:cs typeface="Arial"/>
                        </a:rPr>
                        <a:t>Mandarina mediterránea</a:t>
                      </a:r>
                      <a:endParaRPr lang="es-AR" sz="2400" dirty="0">
                        <a:solidFill>
                          <a:schemeClr val="bg1"/>
                        </a:solidFill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s-ES" sz="2400" i="1">
                          <a:solidFill>
                            <a:schemeClr val="bg1"/>
                          </a:solidFill>
                          <a:latin typeface="Arial"/>
                          <a:ea typeface="Arial"/>
                          <a:cs typeface="Arial"/>
                        </a:rPr>
                        <a:t>C. nobilis</a:t>
                      </a:r>
                      <a:endParaRPr lang="es-AR" sz="2400">
                        <a:solidFill>
                          <a:schemeClr val="bg1"/>
                        </a:solidFill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91465" algn="l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s-ES" sz="2400" dirty="0">
                          <a:solidFill>
                            <a:schemeClr val="bg1"/>
                          </a:solidFill>
                          <a:latin typeface="Arial"/>
                          <a:ea typeface="Arial"/>
                          <a:cs typeface="Arial"/>
                        </a:rPr>
                        <a:t>Mandarina King</a:t>
                      </a:r>
                      <a:endParaRPr lang="es-AR" sz="2400" dirty="0">
                        <a:solidFill>
                          <a:schemeClr val="bg1"/>
                        </a:solidFill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25" y="1500188"/>
            <a:ext cx="5892800" cy="3786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AutoShape 4" descr="Resultado de imagen para anatomia fruto citru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s-AR">
              <a:latin typeface="Book Antiqua" pitchFamily="18" charset="0"/>
            </a:endParaRPr>
          </a:p>
        </p:txBody>
      </p:sp>
      <p:pic>
        <p:nvPicPr>
          <p:cNvPr id="15364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1773946">
            <a:off x="449263" y="503238"/>
            <a:ext cx="2709862" cy="253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4 Image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500" y="1143000"/>
            <a:ext cx="8215313" cy="550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7" name="5 Rectángulo"/>
          <p:cNvSpPr>
            <a:spLocks noChangeArrowheads="1"/>
          </p:cNvSpPr>
          <p:nvPr/>
        </p:nvSpPr>
        <p:spPr bwMode="auto">
          <a:xfrm>
            <a:off x="1000125" y="285750"/>
            <a:ext cx="7481888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AR" sz="3600" b="1">
                <a:solidFill>
                  <a:schemeClr val="bg1"/>
                </a:solidFill>
                <a:latin typeface="Calibri" pitchFamily="34" charset="0"/>
              </a:rPr>
              <a:t>Sección transversal de un fruto cítrico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11 Imagen" descr="foto 3-2.png"/>
          <p:cNvPicPr>
            <a:picLocks noChangeAspect="1" noChangeArrowheads="1"/>
          </p:cNvPicPr>
          <p:nvPr/>
        </p:nvPicPr>
        <p:blipFill>
          <a:blip r:embed="rId2">
            <a:lum bright="-2000" contrast="48000"/>
          </a:blip>
          <a:srcRect/>
          <a:stretch>
            <a:fillRect/>
          </a:stretch>
        </p:blipFill>
        <p:spPr bwMode="auto">
          <a:xfrm>
            <a:off x="4572000" y="214313"/>
            <a:ext cx="428625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1" name="5 Rectángulo"/>
          <p:cNvSpPr>
            <a:spLocks noChangeArrowheads="1"/>
          </p:cNvSpPr>
          <p:nvPr/>
        </p:nvSpPr>
        <p:spPr bwMode="auto">
          <a:xfrm>
            <a:off x="285750" y="0"/>
            <a:ext cx="2017713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AR" sz="4400" b="1" i="1">
                <a:solidFill>
                  <a:srgbClr val="FFFFFF"/>
                </a:solidFill>
                <a:latin typeface="Calibri" pitchFamily="34" charset="0"/>
              </a:rPr>
              <a:t>Flavedo</a:t>
            </a:r>
          </a:p>
        </p:txBody>
      </p:sp>
      <p:sp>
        <p:nvSpPr>
          <p:cNvPr id="7" name="6 Rectángulo"/>
          <p:cNvSpPr>
            <a:spLocks noChangeArrowheads="1"/>
          </p:cNvSpPr>
          <p:nvPr/>
        </p:nvSpPr>
        <p:spPr bwMode="auto">
          <a:xfrm>
            <a:off x="357158" y="928670"/>
            <a:ext cx="82867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s-AR" sz="3200" b="1" dirty="0">
                <a:solidFill>
                  <a:schemeClr val="bg1"/>
                </a:solidFill>
                <a:latin typeface="Calibri" pitchFamily="34" charset="0"/>
              </a:rPr>
              <a:t>constituido de un tejido parenquimatoso</a:t>
            </a:r>
            <a:endParaRPr lang="es-AR" sz="32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8" name="7 Rectángulo"/>
          <p:cNvSpPr>
            <a:spLocks noChangeArrowheads="1"/>
          </p:cNvSpPr>
          <p:nvPr/>
        </p:nvSpPr>
        <p:spPr bwMode="auto">
          <a:xfrm>
            <a:off x="357158" y="1643050"/>
            <a:ext cx="8072438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s-AR" sz="3200" b="1" dirty="0">
                <a:solidFill>
                  <a:schemeClr val="bg1"/>
                </a:solidFill>
                <a:latin typeface="Calibri" pitchFamily="34" charset="0"/>
              </a:rPr>
              <a:t>rico en pigmentos (clorofila, carotenos y xantofila)</a:t>
            </a:r>
            <a:endParaRPr lang="es-AR" sz="32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9" name="8 Rectángulo"/>
          <p:cNvSpPr>
            <a:spLocks noChangeArrowheads="1"/>
          </p:cNvSpPr>
          <p:nvPr/>
        </p:nvSpPr>
        <p:spPr bwMode="auto">
          <a:xfrm>
            <a:off x="357158" y="2857496"/>
            <a:ext cx="8215313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s-AR" sz="2800" b="1" dirty="0">
                <a:solidFill>
                  <a:schemeClr val="bg1"/>
                </a:solidFill>
                <a:latin typeface="Calibri" pitchFamily="34" charset="0"/>
              </a:rPr>
              <a:t>contienen en su  interior glándulas que contiene el </a:t>
            </a:r>
            <a:r>
              <a:rPr lang="es-AR" sz="2800" b="1" i="1" dirty="0">
                <a:solidFill>
                  <a:schemeClr val="bg1"/>
                </a:solidFill>
                <a:latin typeface="Calibri" pitchFamily="34" charset="0"/>
              </a:rPr>
              <a:t>aceite esencial</a:t>
            </a:r>
            <a:endParaRPr lang="es-AR" sz="2800" dirty="0">
              <a:latin typeface="Calibri" pitchFamily="34" charset="0"/>
            </a:endParaRPr>
          </a:p>
        </p:txBody>
      </p:sp>
      <p:sp>
        <p:nvSpPr>
          <p:cNvPr id="10" name="9 Rectángulo"/>
          <p:cNvSpPr>
            <a:spLocks noChangeArrowheads="1"/>
          </p:cNvSpPr>
          <p:nvPr/>
        </p:nvSpPr>
        <p:spPr bwMode="auto">
          <a:xfrm>
            <a:off x="357217" y="4000504"/>
            <a:ext cx="8429625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s-AR" sz="2800" b="1" dirty="0">
                <a:solidFill>
                  <a:schemeClr val="bg1"/>
                </a:solidFill>
                <a:latin typeface="Calibri" pitchFamily="34" charset="0"/>
              </a:rPr>
              <a:t>Sobre el epicarpio se encuentra una cutícula que es segregada por la epidermis que es una cera natural </a:t>
            </a:r>
            <a:endParaRPr lang="es-AR" sz="2800" dirty="0">
              <a:latin typeface="Calibri" pitchFamily="34" charset="0"/>
            </a:endParaRPr>
          </a:p>
        </p:txBody>
      </p:sp>
      <p:sp>
        <p:nvSpPr>
          <p:cNvPr id="11" name="10 Rectángulo"/>
          <p:cNvSpPr>
            <a:spLocks noChangeArrowheads="1"/>
          </p:cNvSpPr>
          <p:nvPr/>
        </p:nvSpPr>
        <p:spPr bwMode="auto">
          <a:xfrm>
            <a:off x="357216" y="5041900"/>
            <a:ext cx="8358188" cy="181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s-AR" sz="2800" b="1" dirty="0">
                <a:solidFill>
                  <a:schemeClr val="bg1"/>
                </a:solidFill>
                <a:latin typeface="Calibri" pitchFamily="34" charset="0"/>
              </a:rPr>
              <a:t>La epidermis cuenta con pequeñísimas aberturas que permiten el intercambio gaseoso del interior del fruto con el exterior, formado por dos células semilunares y que se denomina estoma</a:t>
            </a:r>
            <a:endParaRPr lang="es-AR" sz="2800" dirty="0"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s-AR" b="1" i="1" smtClean="0">
                <a:solidFill>
                  <a:schemeClr val="bg1"/>
                </a:solidFill>
              </a:rPr>
              <a:t>albedo</a:t>
            </a:r>
            <a:endParaRPr lang="es-AR" b="1" smtClean="0">
              <a:solidFill>
                <a:schemeClr val="bg1"/>
              </a:solidFill>
            </a:endParaRPr>
          </a:p>
        </p:txBody>
      </p:sp>
      <p:sp>
        <p:nvSpPr>
          <p:cNvPr id="18435" name="2 Marcador de contenido"/>
          <p:cNvSpPr>
            <a:spLocks noGrp="1"/>
          </p:cNvSpPr>
          <p:nvPr>
            <p:ph idx="1"/>
          </p:nvPr>
        </p:nvSpPr>
        <p:spPr>
          <a:xfrm>
            <a:off x="500063" y="1500188"/>
            <a:ext cx="8229600" cy="4525962"/>
          </a:xfrm>
        </p:spPr>
        <p:txBody>
          <a:bodyPr/>
          <a:lstStyle/>
          <a:p>
            <a:pPr algn="just" eaLnBrk="1" hangingPunct="1"/>
            <a:r>
              <a:rPr lang="es-AR" smtClean="0">
                <a:solidFill>
                  <a:schemeClr val="bg1"/>
                </a:solidFill>
              </a:rPr>
              <a:t>El mesocarpio, o </a:t>
            </a:r>
            <a:r>
              <a:rPr lang="es-AR" i="1" smtClean="0">
                <a:solidFill>
                  <a:schemeClr val="bg1"/>
                </a:solidFill>
              </a:rPr>
              <a:t>albedo</a:t>
            </a:r>
            <a:r>
              <a:rPr lang="es-AR" smtClean="0">
                <a:solidFill>
                  <a:schemeClr val="bg1"/>
                </a:solidFill>
              </a:rPr>
              <a:t>, vulgarmente llamado “pan”, constituido por celulosa, hidratos de carbono y sustancias </a:t>
            </a:r>
            <a:r>
              <a:rPr lang="es-AR" i="1" smtClean="0">
                <a:solidFill>
                  <a:schemeClr val="bg1"/>
                </a:solidFill>
              </a:rPr>
              <a:t>pécticas</a:t>
            </a:r>
            <a:r>
              <a:rPr lang="es-AR" smtClean="0">
                <a:solidFill>
                  <a:schemeClr val="bg1"/>
                </a:solidFill>
              </a:rPr>
              <a:t>. El tejido es parenquimatoso y está formado por células irregulares de aspecto fungoso o esponjoso, de color blanco, con grandes espacios intercelulares llenos de aire. El epicarpio y mesocarpio constituyen lo que vulgarmente se conoce como cáscara del fruto.</a:t>
            </a:r>
          </a:p>
          <a:p>
            <a:pPr algn="just" eaLnBrk="1" hangingPunct="1"/>
            <a:endParaRPr lang="es-AR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1 Título"/>
          <p:cNvSpPr>
            <a:spLocks noGrp="1"/>
          </p:cNvSpPr>
          <p:nvPr>
            <p:ph type="title"/>
          </p:nvPr>
        </p:nvSpPr>
        <p:spPr>
          <a:xfrm>
            <a:off x="500063" y="0"/>
            <a:ext cx="8229600" cy="1143000"/>
          </a:xfrm>
        </p:spPr>
        <p:txBody>
          <a:bodyPr/>
          <a:lstStyle/>
          <a:p>
            <a:pPr algn="l" eaLnBrk="1" hangingPunct="1"/>
            <a:r>
              <a:rPr lang="es-AR" b="1" smtClean="0">
                <a:solidFill>
                  <a:schemeClr val="bg1"/>
                </a:solidFill>
              </a:rPr>
              <a:t>endocarpio</a:t>
            </a:r>
          </a:p>
        </p:txBody>
      </p:sp>
      <p:sp>
        <p:nvSpPr>
          <p:cNvPr id="19459" name="2 Marcador de contenido"/>
          <p:cNvSpPr>
            <a:spLocks noGrp="1"/>
          </p:cNvSpPr>
          <p:nvPr>
            <p:ph idx="1"/>
          </p:nvPr>
        </p:nvSpPr>
        <p:spPr>
          <a:xfrm>
            <a:off x="428625" y="1214438"/>
            <a:ext cx="8229600" cy="4525962"/>
          </a:xfrm>
        </p:spPr>
        <p:txBody>
          <a:bodyPr/>
          <a:lstStyle/>
          <a:p>
            <a:pPr algn="just" eaLnBrk="1" hangingPunct="1">
              <a:buFont typeface="Arial" charset="0"/>
              <a:buNone/>
            </a:pPr>
            <a:r>
              <a:rPr lang="es-AR" smtClean="0">
                <a:solidFill>
                  <a:schemeClr val="bg1"/>
                </a:solidFill>
              </a:rPr>
              <a:t>   Constituye la parte comestible del fruto, está constituido por 8 a 12 segmentos, llamados también </a:t>
            </a:r>
            <a:r>
              <a:rPr lang="es-AR" i="1" smtClean="0">
                <a:solidFill>
                  <a:schemeClr val="bg1"/>
                </a:solidFill>
              </a:rPr>
              <a:t>gajos, cascos </a:t>
            </a:r>
            <a:r>
              <a:rPr lang="es-AR" smtClean="0">
                <a:solidFill>
                  <a:schemeClr val="bg1"/>
                </a:solidFill>
              </a:rPr>
              <a:t>o </a:t>
            </a:r>
            <a:r>
              <a:rPr lang="es-AR" i="1" smtClean="0">
                <a:solidFill>
                  <a:schemeClr val="bg1"/>
                </a:solidFill>
              </a:rPr>
              <a:t>lóculos</a:t>
            </a:r>
            <a:r>
              <a:rPr lang="es-AR" smtClean="0">
                <a:solidFill>
                  <a:schemeClr val="bg1"/>
                </a:solidFill>
              </a:rPr>
              <a:t>, distribuidos alrededor de un eje central que presenta la misma composición del albedo</a:t>
            </a:r>
          </a:p>
        </p:txBody>
      </p:sp>
      <p:pic>
        <p:nvPicPr>
          <p:cNvPr id="19460" name="3 Image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86438" y="3643313"/>
            <a:ext cx="3143250" cy="292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400925" y="71438"/>
            <a:ext cx="1600200" cy="1665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3" name="9 CuadroTexto"/>
          <p:cNvSpPr txBox="1">
            <a:spLocks noChangeArrowheads="1"/>
          </p:cNvSpPr>
          <p:nvPr/>
        </p:nvSpPr>
        <p:spPr bwMode="auto">
          <a:xfrm>
            <a:off x="1436688" y="357188"/>
            <a:ext cx="2706687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AR" sz="2400">
                <a:solidFill>
                  <a:schemeClr val="bg1"/>
                </a:solidFill>
                <a:latin typeface="Calibri" pitchFamily="34" charset="0"/>
              </a:rPr>
              <a:t>Facultad de Ciencias</a:t>
            </a:r>
          </a:p>
          <a:p>
            <a:r>
              <a:rPr lang="es-AR" sz="2400">
                <a:solidFill>
                  <a:schemeClr val="bg1"/>
                </a:solidFill>
                <a:latin typeface="Calibri" pitchFamily="34" charset="0"/>
              </a:rPr>
              <a:t>de la </a:t>
            </a:r>
            <a:r>
              <a:rPr lang="es-AR" sz="2400" b="1">
                <a:solidFill>
                  <a:schemeClr val="bg1"/>
                </a:solidFill>
                <a:latin typeface="Calibri" pitchFamily="34" charset="0"/>
              </a:rPr>
              <a:t>Alimentación</a:t>
            </a:r>
          </a:p>
        </p:txBody>
      </p:sp>
      <p:sp>
        <p:nvSpPr>
          <p:cNvPr id="2054" name="10 CuadroTexto"/>
          <p:cNvSpPr txBox="1">
            <a:spLocks noChangeArrowheads="1"/>
          </p:cNvSpPr>
          <p:nvPr/>
        </p:nvSpPr>
        <p:spPr bwMode="auto">
          <a:xfrm>
            <a:off x="1857356" y="1571612"/>
            <a:ext cx="5399235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s-AR" sz="6000" b="1" dirty="0" smtClean="0">
                <a:solidFill>
                  <a:schemeClr val="bg1"/>
                </a:solidFill>
                <a:latin typeface="Arial Black" pitchFamily="34" charset="0"/>
              </a:rPr>
              <a:t>CIICB - </a:t>
            </a:r>
            <a:r>
              <a:rPr lang="es-AR" sz="6000" b="1" dirty="0" smtClean="0">
                <a:solidFill>
                  <a:schemeClr val="bg1"/>
                </a:solidFill>
                <a:latin typeface="Arial Black" pitchFamily="34" charset="0"/>
              </a:rPr>
              <a:t>2018</a:t>
            </a:r>
            <a:endParaRPr lang="es-AR" sz="6000" b="1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2055" name="11 CuadroTexto"/>
          <p:cNvSpPr txBox="1">
            <a:spLocks noChangeArrowheads="1"/>
          </p:cNvSpPr>
          <p:nvPr/>
        </p:nvSpPr>
        <p:spPr bwMode="auto">
          <a:xfrm>
            <a:off x="2000232" y="4572008"/>
            <a:ext cx="6858048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s-AR" sz="3600" dirty="0">
                <a:solidFill>
                  <a:schemeClr val="bg1"/>
                </a:solidFill>
                <a:latin typeface="Calibri" pitchFamily="34" charset="0"/>
              </a:rPr>
              <a:t>Taxonomía, anatomía, fisiología y composición de los </a:t>
            </a:r>
            <a:r>
              <a:rPr lang="es-AR" sz="3600" dirty="0" smtClean="0">
                <a:solidFill>
                  <a:schemeClr val="bg1"/>
                </a:solidFill>
                <a:latin typeface="Calibri" pitchFamily="34" charset="0"/>
              </a:rPr>
              <a:t>cítricos</a:t>
            </a:r>
            <a:endParaRPr lang="es-AR" sz="36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2057" name="13 CuadroTexto"/>
          <p:cNvSpPr txBox="1">
            <a:spLocks noChangeArrowheads="1"/>
          </p:cNvSpPr>
          <p:nvPr/>
        </p:nvSpPr>
        <p:spPr bwMode="auto">
          <a:xfrm>
            <a:off x="6643688" y="6143625"/>
            <a:ext cx="21812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AR" sz="2000">
                <a:solidFill>
                  <a:schemeClr val="bg1"/>
                </a:solidFill>
                <a:latin typeface="Calibri" pitchFamily="34" charset="0"/>
              </a:rPr>
              <a:t>Lic. Aníbal Larrocca</a:t>
            </a:r>
          </a:p>
        </p:txBody>
      </p:sp>
      <p:sp>
        <p:nvSpPr>
          <p:cNvPr id="10" name="10 CuadroTexto"/>
          <p:cNvSpPr txBox="1">
            <a:spLocks noChangeArrowheads="1"/>
          </p:cNvSpPr>
          <p:nvPr/>
        </p:nvSpPr>
        <p:spPr bwMode="auto">
          <a:xfrm>
            <a:off x="642910" y="3429000"/>
            <a:ext cx="4368376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s-AR" sz="6000" b="1" dirty="0" smtClean="0">
                <a:solidFill>
                  <a:schemeClr val="bg1"/>
                </a:solidFill>
                <a:latin typeface="Arial Black" pitchFamily="34" charset="0"/>
              </a:rPr>
              <a:t>1ra Parte:</a:t>
            </a:r>
            <a:endParaRPr lang="es-AR" sz="6000" b="1" dirty="0">
              <a:solidFill>
                <a:schemeClr val="bg1"/>
              </a:solidFill>
              <a:latin typeface="Arial Black" pitchFamily="34" charset="0"/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285728"/>
            <a:ext cx="1143008" cy="11600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1 Título"/>
          <p:cNvSpPr>
            <a:spLocks noGrp="1"/>
          </p:cNvSpPr>
          <p:nvPr>
            <p:ph type="title"/>
          </p:nvPr>
        </p:nvSpPr>
        <p:spPr>
          <a:xfrm>
            <a:off x="500063" y="0"/>
            <a:ext cx="8229600" cy="1143000"/>
          </a:xfrm>
        </p:spPr>
        <p:txBody>
          <a:bodyPr/>
          <a:lstStyle/>
          <a:p>
            <a:pPr algn="l" eaLnBrk="1" hangingPunct="1"/>
            <a:r>
              <a:rPr lang="es-AR" b="1" smtClean="0">
                <a:solidFill>
                  <a:schemeClr val="bg1"/>
                </a:solidFill>
              </a:rPr>
              <a:t>endocarpio</a:t>
            </a:r>
          </a:p>
        </p:txBody>
      </p:sp>
      <p:pic>
        <p:nvPicPr>
          <p:cNvPr id="20483" name="5 Marcador de contenido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00063" y="1285875"/>
            <a:ext cx="4414837" cy="2600325"/>
          </a:xfrm>
        </p:spPr>
      </p:pic>
      <p:pic>
        <p:nvPicPr>
          <p:cNvPr id="20484" name="6 Image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7750" y="4357688"/>
            <a:ext cx="3843338" cy="221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5" name="7 Rectángulo"/>
          <p:cNvSpPr>
            <a:spLocks noChangeArrowheads="1"/>
          </p:cNvSpPr>
          <p:nvPr/>
        </p:nvSpPr>
        <p:spPr bwMode="auto">
          <a:xfrm>
            <a:off x="642938" y="1214438"/>
            <a:ext cx="414337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AR" sz="2400">
                <a:latin typeface="Calibri" pitchFamily="34" charset="0"/>
              </a:rPr>
              <a:t>sección transversal de un lóculo</a:t>
            </a:r>
          </a:p>
        </p:txBody>
      </p:sp>
      <p:sp>
        <p:nvSpPr>
          <p:cNvPr id="20486" name="8 Rectángulo"/>
          <p:cNvSpPr>
            <a:spLocks noChangeArrowheads="1"/>
          </p:cNvSpPr>
          <p:nvPr/>
        </p:nvSpPr>
        <p:spPr bwMode="auto">
          <a:xfrm>
            <a:off x="5572125" y="6072188"/>
            <a:ext cx="309721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AR" sz="2400">
                <a:latin typeface="Calibri" pitchFamily="34" charset="0"/>
              </a:rPr>
              <a:t>sección de una vesícula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1 Título"/>
          <p:cNvSpPr>
            <a:spLocks noGrp="1"/>
          </p:cNvSpPr>
          <p:nvPr>
            <p:ph type="title"/>
          </p:nvPr>
        </p:nvSpPr>
        <p:spPr>
          <a:xfrm>
            <a:off x="500063" y="0"/>
            <a:ext cx="8229600" cy="1143000"/>
          </a:xfrm>
        </p:spPr>
        <p:txBody>
          <a:bodyPr/>
          <a:lstStyle/>
          <a:p>
            <a:pPr algn="l" eaLnBrk="1" hangingPunct="1"/>
            <a:r>
              <a:rPr lang="es-AR" b="1" smtClean="0">
                <a:solidFill>
                  <a:schemeClr val="bg1"/>
                </a:solidFill>
              </a:rPr>
              <a:t>endocarpio</a:t>
            </a:r>
          </a:p>
        </p:txBody>
      </p:sp>
      <p:pic>
        <p:nvPicPr>
          <p:cNvPr id="21507" name="10 Marcador de contenido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928688" y="1643063"/>
            <a:ext cx="7065962" cy="3924300"/>
          </a:xfrm>
        </p:spPr>
      </p:pic>
      <p:sp>
        <p:nvSpPr>
          <p:cNvPr id="21508" name="11 Rectángulo"/>
          <p:cNvSpPr>
            <a:spLocks noChangeArrowheads="1"/>
          </p:cNvSpPr>
          <p:nvPr/>
        </p:nvSpPr>
        <p:spPr bwMode="auto">
          <a:xfrm>
            <a:off x="1500188" y="5715000"/>
            <a:ext cx="57277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AR" sz="3200">
                <a:solidFill>
                  <a:schemeClr val="bg1"/>
                </a:solidFill>
                <a:latin typeface="Calibri" pitchFamily="34" charset="0"/>
              </a:rPr>
              <a:t>descripción de una célula de jugo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AutoShape 4" descr="Resultado de imagen para anatomia fruto citru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s-AR">
              <a:latin typeface="Book Antiqua" pitchFamily="18" charset="0"/>
            </a:endParaRPr>
          </a:p>
        </p:txBody>
      </p:sp>
      <p:pic>
        <p:nvPicPr>
          <p:cNvPr id="2253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125" y="1785938"/>
            <a:ext cx="7165975" cy="321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2773666">
            <a:off x="465138" y="960437"/>
            <a:ext cx="3925888" cy="2963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8229600" cy="1112838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s-AR" b="1" smtClean="0">
                <a:solidFill>
                  <a:schemeClr val="bg1"/>
                </a:solidFill>
              </a:rPr>
              <a:t>Fisiología del fruto cítrico</a:t>
            </a:r>
            <a:endParaRPr lang="es-ES" b="1" smtClean="0">
              <a:solidFill>
                <a:schemeClr val="bg1"/>
              </a:solidFill>
            </a:endParaRPr>
          </a:p>
        </p:txBody>
      </p:sp>
      <p:pic>
        <p:nvPicPr>
          <p:cNvPr id="23555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3188" y="692150"/>
            <a:ext cx="9040812" cy="279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6" name="Line 5"/>
          <p:cNvSpPr>
            <a:spLocks noChangeShapeType="1"/>
          </p:cNvSpPr>
          <p:nvPr/>
        </p:nvSpPr>
        <p:spPr bwMode="auto">
          <a:xfrm>
            <a:off x="433388" y="3932238"/>
            <a:ext cx="8675687" cy="0"/>
          </a:xfrm>
          <a:prstGeom prst="line">
            <a:avLst/>
          </a:prstGeom>
          <a:noFill/>
          <a:ln w="44450">
            <a:solidFill>
              <a:schemeClr val="bg1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s-AR"/>
          </a:p>
        </p:txBody>
      </p:sp>
      <p:sp>
        <p:nvSpPr>
          <p:cNvPr id="23557" name="Text Box 6"/>
          <p:cNvSpPr txBox="1">
            <a:spLocks noChangeArrowheads="1"/>
          </p:cNvSpPr>
          <p:nvPr/>
        </p:nvSpPr>
        <p:spPr bwMode="auto">
          <a:xfrm>
            <a:off x="3313113" y="3500438"/>
            <a:ext cx="2508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AR">
                <a:solidFill>
                  <a:schemeClr val="bg1"/>
                </a:solidFill>
                <a:latin typeface="Calibri" pitchFamily="34" charset="0"/>
              </a:rPr>
              <a:t>Precoces  2 – 3 meses</a:t>
            </a:r>
            <a:endParaRPr lang="es-ES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23558" name="Text Box 7"/>
          <p:cNvSpPr txBox="1">
            <a:spLocks noChangeArrowheads="1"/>
          </p:cNvSpPr>
          <p:nvPr/>
        </p:nvSpPr>
        <p:spPr bwMode="auto">
          <a:xfrm>
            <a:off x="3386138" y="4003675"/>
            <a:ext cx="2254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AR">
                <a:solidFill>
                  <a:schemeClr val="bg1"/>
                </a:solidFill>
                <a:latin typeface="Calibri" pitchFamily="34" charset="0"/>
              </a:rPr>
              <a:t>tardías  5 – 6 meses</a:t>
            </a:r>
            <a:endParaRPr lang="es-ES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23559" name="Text Box 8"/>
          <p:cNvSpPr txBox="1">
            <a:spLocks noChangeArrowheads="1"/>
          </p:cNvSpPr>
          <p:nvPr/>
        </p:nvSpPr>
        <p:spPr bwMode="auto">
          <a:xfrm>
            <a:off x="2195513" y="4941888"/>
            <a:ext cx="2579687" cy="46672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s-AR" sz="2400" b="1">
                <a:solidFill>
                  <a:srgbClr val="FFFF00"/>
                </a:solidFill>
                <a:latin typeface="Calibri" pitchFamily="34" charset="0"/>
              </a:rPr>
              <a:t>CRECIMIENTO   </a:t>
            </a:r>
            <a:endParaRPr lang="es-ES" sz="2400" b="1">
              <a:solidFill>
                <a:srgbClr val="FFFF00"/>
              </a:solidFill>
              <a:latin typeface="Calibri" pitchFamily="34" charset="0"/>
            </a:endParaRPr>
          </a:p>
        </p:txBody>
      </p:sp>
      <p:sp>
        <p:nvSpPr>
          <p:cNvPr id="23560" name="Text Box 9"/>
          <p:cNvSpPr txBox="1">
            <a:spLocks noChangeArrowheads="1"/>
          </p:cNvSpPr>
          <p:nvPr/>
        </p:nvSpPr>
        <p:spPr bwMode="auto">
          <a:xfrm>
            <a:off x="4346575" y="5516563"/>
            <a:ext cx="2312988" cy="46672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AR" sz="2400" b="1">
                <a:solidFill>
                  <a:srgbClr val="FFFF00"/>
                </a:solidFill>
                <a:latin typeface="Calibri" pitchFamily="34" charset="0"/>
              </a:rPr>
              <a:t>MADURACIÓN</a:t>
            </a:r>
            <a:endParaRPr lang="es-ES" sz="2400" b="1">
              <a:solidFill>
                <a:srgbClr val="FFFF00"/>
              </a:solidFill>
              <a:latin typeface="Calibri" pitchFamily="34" charset="0"/>
            </a:endParaRPr>
          </a:p>
        </p:txBody>
      </p:sp>
      <p:sp>
        <p:nvSpPr>
          <p:cNvPr id="23561" name="Text Box 10"/>
          <p:cNvSpPr txBox="1">
            <a:spLocks noChangeArrowheads="1"/>
          </p:cNvSpPr>
          <p:nvPr/>
        </p:nvSpPr>
        <p:spPr bwMode="auto">
          <a:xfrm>
            <a:off x="6381750" y="6035675"/>
            <a:ext cx="2767013" cy="83185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s-AR" sz="2400" b="1">
                <a:solidFill>
                  <a:srgbClr val="FFFF00"/>
                </a:solidFill>
                <a:latin typeface="Calibri" pitchFamily="34" charset="0"/>
              </a:rPr>
              <a:t>SENESCENCIA</a:t>
            </a:r>
          </a:p>
          <a:p>
            <a:pPr algn="ctr"/>
            <a:r>
              <a:rPr lang="es-AR" sz="2400" b="1">
                <a:solidFill>
                  <a:srgbClr val="FFFF00"/>
                </a:solidFill>
                <a:latin typeface="Calibri" pitchFamily="34" charset="0"/>
              </a:rPr>
              <a:t>(envejecimiento)</a:t>
            </a:r>
            <a:r>
              <a:rPr lang="es-AR" sz="2400" b="1">
                <a:solidFill>
                  <a:schemeClr val="bg1"/>
                </a:solidFill>
                <a:latin typeface="Calibri" pitchFamily="34" charset="0"/>
              </a:rPr>
              <a:t>  </a:t>
            </a:r>
            <a:endParaRPr lang="es-ES" sz="2400" b="1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23562" name="Text Box 12"/>
          <p:cNvSpPr txBox="1">
            <a:spLocks noChangeArrowheads="1"/>
          </p:cNvSpPr>
          <p:nvPr/>
        </p:nvSpPr>
        <p:spPr bwMode="auto">
          <a:xfrm>
            <a:off x="395288" y="4365625"/>
            <a:ext cx="2089150" cy="466725"/>
          </a:xfrm>
          <a:prstGeom prst="rect">
            <a:avLst/>
          </a:prstGeom>
          <a:solidFill>
            <a:schemeClr val="tx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s-AR" sz="2400" b="1">
                <a:solidFill>
                  <a:srgbClr val="FFFF00"/>
                </a:solidFill>
                <a:latin typeface="Calibri" pitchFamily="34" charset="0"/>
              </a:rPr>
              <a:t>FLORACIÓN </a:t>
            </a:r>
            <a:endParaRPr lang="es-ES" sz="2400" b="1">
              <a:solidFill>
                <a:srgbClr val="FFFF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2 Imagen" descr="flor luca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735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9" name="4 Rectángulo"/>
          <p:cNvSpPr>
            <a:spLocks noChangeArrowheads="1"/>
          </p:cNvSpPr>
          <p:nvPr/>
        </p:nvSpPr>
        <p:spPr bwMode="auto">
          <a:xfrm>
            <a:off x="0" y="0"/>
            <a:ext cx="2767013" cy="923925"/>
          </a:xfrm>
          <a:prstGeom prst="rect">
            <a:avLst/>
          </a:prstGeom>
          <a:solidFill>
            <a:srgbClr val="0070C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AR" sz="5400">
                <a:solidFill>
                  <a:schemeClr val="bg1"/>
                </a:solidFill>
                <a:latin typeface="Calibri" pitchFamily="34" charset="0"/>
              </a:rPr>
              <a:t>Floración</a:t>
            </a:r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50" y="1000125"/>
            <a:ext cx="2600325" cy="300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14688" y="1000125"/>
            <a:ext cx="2714625" cy="288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4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15063" y="1000125"/>
            <a:ext cx="2714625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5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500188" y="4024313"/>
            <a:ext cx="2495550" cy="290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6" name="Picture 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429250" y="3929063"/>
            <a:ext cx="2590800" cy="294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AR" sz="4000" b="1" smtClean="0">
                <a:solidFill>
                  <a:srgbClr val="FFFF00"/>
                </a:solidFill>
              </a:rPr>
              <a:t>FASE I:   CRECIMIENTO</a:t>
            </a:r>
            <a:br>
              <a:rPr lang="es-AR" sz="4000" b="1" smtClean="0">
                <a:solidFill>
                  <a:srgbClr val="FFFF00"/>
                </a:solidFill>
              </a:rPr>
            </a:br>
            <a:endParaRPr lang="es-ES" sz="4000" b="1" smtClean="0">
              <a:solidFill>
                <a:srgbClr val="FFFF00"/>
              </a:solidFill>
            </a:endParaRP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s-AR" b="1" smtClean="0">
                <a:solidFill>
                  <a:srgbClr val="FFFF00"/>
                </a:solidFill>
              </a:rPr>
              <a:t>FASE Ia: División celular   </a:t>
            </a:r>
            <a:r>
              <a:rPr lang="es-AR" sz="2000" b="1" smtClean="0">
                <a:solidFill>
                  <a:srgbClr val="FFFF00"/>
                </a:solidFill>
              </a:rPr>
              <a:t>(4 – 9 semanas)</a:t>
            </a:r>
          </a:p>
          <a:p>
            <a:pPr eaLnBrk="1" hangingPunct="1">
              <a:buFontTx/>
              <a:buNone/>
            </a:pPr>
            <a:endParaRPr lang="es-AR" sz="2000" b="1" smtClean="0">
              <a:solidFill>
                <a:srgbClr val="FFFF00"/>
              </a:solidFill>
            </a:endParaRPr>
          </a:p>
          <a:p>
            <a:pPr eaLnBrk="1" hangingPunct="1">
              <a:buFontTx/>
              <a:buNone/>
            </a:pPr>
            <a:endParaRPr lang="es-AR" sz="2000" b="1" smtClean="0">
              <a:solidFill>
                <a:srgbClr val="FFFF00"/>
              </a:solidFill>
            </a:endParaRPr>
          </a:p>
          <a:p>
            <a:pPr eaLnBrk="1" hangingPunct="1"/>
            <a:r>
              <a:rPr lang="es-AR" b="1" smtClean="0">
                <a:solidFill>
                  <a:srgbClr val="FFFF00"/>
                </a:solidFill>
              </a:rPr>
              <a:t>FASE Ib: Crecimiento celular </a:t>
            </a:r>
          </a:p>
          <a:p>
            <a:pPr eaLnBrk="1" hangingPunct="1"/>
            <a:endParaRPr lang="es-AR" b="1" smtClean="0">
              <a:solidFill>
                <a:srgbClr val="FFFF00"/>
              </a:solidFill>
            </a:endParaRPr>
          </a:p>
          <a:p>
            <a:pPr eaLnBrk="1" hangingPunct="1"/>
            <a:endParaRPr lang="es-ES" b="1" smtClean="0">
              <a:solidFill>
                <a:srgbClr val="FFFF00"/>
              </a:solidFill>
            </a:endParaRPr>
          </a:p>
        </p:txBody>
      </p:sp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20838" y="3716338"/>
            <a:ext cx="3101975" cy="295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5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97625" y="3716338"/>
            <a:ext cx="1343025" cy="300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6" name="AutoShape 6"/>
          <p:cNvSpPr>
            <a:spLocks noChangeArrowheads="1"/>
          </p:cNvSpPr>
          <p:nvPr/>
        </p:nvSpPr>
        <p:spPr bwMode="auto">
          <a:xfrm>
            <a:off x="5005388" y="4724400"/>
            <a:ext cx="1223962" cy="935038"/>
          </a:xfrm>
          <a:custGeom>
            <a:avLst/>
            <a:gdLst>
              <a:gd name="T0" fmla="*/ 52016737 w 21600"/>
              <a:gd name="T1" fmla="*/ 0 h 21600"/>
              <a:gd name="T2" fmla="*/ 0 w 21600"/>
              <a:gd name="T3" fmla="*/ 20238333 h 21600"/>
              <a:gd name="T4" fmla="*/ 52016737 w 21600"/>
              <a:gd name="T5" fmla="*/ 40476666 h 21600"/>
              <a:gd name="T6" fmla="*/ 69355697 w 21600"/>
              <a:gd name="T7" fmla="*/ 20238333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AR"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692150"/>
            <a:ext cx="8604250" cy="5327650"/>
          </a:xfrm>
        </p:spPr>
        <p:txBody>
          <a:bodyPr/>
          <a:lstStyle/>
          <a:p>
            <a:pPr eaLnBrk="1" hangingPunct="1"/>
            <a:r>
              <a:rPr lang="es-AR" b="1" smtClean="0">
                <a:solidFill>
                  <a:srgbClr val="FFFF00"/>
                </a:solidFill>
              </a:rPr>
              <a:t>FASE Ic: Cambio de la velocidad de 		    crecimiento</a:t>
            </a:r>
          </a:p>
          <a:p>
            <a:pPr eaLnBrk="1" hangingPunct="1">
              <a:buFontTx/>
              <a:buNone/>
            </a:pPr>
            <a:endParaRPr lang="es-AR" b="1" smtClean="0">
              <a:solidFill>
                <a:srgbClr val="FFFF00"/>
              </a:solidFill>
            </a:endParaRPr>
          </a:p>
          <a:p>
            <a:pPr eaLnBrk="1" hangingPunct="1"/>
            <a:r>
              <a:rPr lang="es-AR" b="1" smtClean="0">
                <a:solidFill>
                  <a:srgbClr val="FF99FF"/>
                </a:solidFill>
              </a:rPr>
              <a:t>Disminución velocidad de crecimiento</a:t>
            </a:r>
          </a:p>
          <a:p>
            <a:pPr eaLnBrk="1" hangingPunct="1"/>
            <a:r>
              <a:rPr lang="es-AR" b="1" smtClean="0">
                <a:solidFill>
                  <a:srgbClr val="FF99FF"/>
                </a:solidFill>
              </a:rPr>
              <a:t>Cambio de aromas y sabores</a:t>
            </a:r>
          </a:p>
          <a:p>
            <a:pPr eaLnBrk="1" hangingPunct="1"/>
            <a:r>
              <a:rPr lang="es-AR" b="1" smtClean="0">
                <a:solidFill>
                  <a:srgbClr val="FF99FF"/>
                </a:solidFill>
              </a:rPr>
              <a:t>Aumento de los comp. Nitrogenados</a:t>
            </a:r>
          </a:p>
          <a:p>
            <a:pPr eaLnBrk="1" hangingPunct="1"/>
            <a:r>
              <a:rPr lang="es-AR" b="1" smtClean="0">
                <a:solidFill>
                  <a:srgbClr val="FF99FF"/>
                </a:solidFill>
              </a:rPr>
              <a:t>Disminución del cont. Ac. Cítrico</a:t>
            </a:r>
          </a:p>
          <a:p>
            <a:pPr eaLnBrk="1" hangingPunct="1"/>
            <a:r>
              <a:rPr lang="es-AR" b="1" smtClean="0">
                <a:solidFill>
                  <a:srgbClr val="FF99FF"/>
                </a:solidFill>
              </a:rPr>
              <a:t>Degradación de la clorofila</a:t>
            </a:r>
            <a:endParaRPr lang="es-AR" sz="2000" b="1" smtClean="0">
              <a:solidFill>
                <a:srgbClr val="FF99FF"/>
              </a:solidFill>
            </a:endParaRPr>
          </a:p>
          <a:p>
            <a:pPr eaLnBrk="1" hangingPunct="1">
              <a:buFontTx/>
              <a:buNone/>
            </a:pPr>
            <a:endParaRPr lang="es-AR" sz="2000" b="1" smtClean="0">
              <a:solidFill>
                <a:srgbClr val="FF99FF"/>
              </a:solidFill>
            </a:endParaRPr>
          </a:p>
          <a:p>
            <a:pPr eaLnBrk="1" hangingPunct="1">
              <a:buFontTx/>
              <a:buNone/>
            </a:pPr>
            <a:endParaRPr lang="es-ES" b="1" smtClean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88925" y="1052513"/>
            <a:ext cx="8604250" cy="5327650"/>
          </a:xfrm>
        </p:spPr>
        <p:txBody>
          <a:bodyPr/>
          <a:lstStyle/>
          <a:p>
            <a:pPr eaLnBrk="1" hangingPunct="1">
              <a:buFontTx/>
              <a:buNone/>
            </a:pPr>
            <a:endParaRPr lang="es-AR" b="1" smtClean="0">
              <a:solidFill>
                <a:srgbClr val="FFFF00"/>
              </a:solidFill>
            </a:endParaRPr>
          </a:p>
          <a:p>
            <a:pPr eaLnBrk="1" hangingPunct="1"/>
            <a:r>
              <a:rPr lang="es-AR" b="1" smtClean="0">
                <a:solidFill>
                  <a:srgbClr val="FF99FF"/>
                </a:solidFill>
              </a:rPr>
              <a:t>Nivelación de la Velocidad de crecimiento</a:t>
            </a:r>
          </a:p>
          <a:p>
            <a:pPr eaLnBrk="1" hangingPunct="1"/>
            <a:r>
              <a:rPr lang="es-AR" b="1" smtClean="0">
                <a:solidFill>
                  <a:srgbClr val="FF99FF"/>
                </a:solidFill>
              </a:rPr>
              <a:t>Aumento de los SST</a:t>
            </a:r>
          </a:p>
          <a:p>
            <a:pPr eaLnBrk="1" hangingPunct="1"/>
            <a:r>
              <a:rPr lang="es-AR" b="1" smtClean="0">
                <a:solidFill>
                  <a:srgbClr val="FF99FF"/>
                </a:solidFill>
              </a:rPr>
              <a:t>Aumento de los Azúcares</a:t>
            </a:r>
          </a:p>
          <a:p>
            <a:pPr eaLnBrk="1" hangingPunct="1"/>
            <a:r>
              <a:rPr lang="es-AR" b="1" smtClean="0">
                <a:solidFill>
                  <a:srgbClr val="FF99FF"/>
                </a:solidFill>
              </a:rPr>
              <a:t>Disminución del cont. Ac. Cítrico</a:t>
            </a:r>
          </a:p>
          <a:p>
            <a:pPr eaLnBrk="1" hangingPunct="1"/>
            <a:r>
              <a:rPr lang="es-AR" b="1" smtClean="0">
                <a:solidFill>
                  <a:srgbClr val="FF99FF"/>
                </a:solidFill>
              </a:rPr>
              <a:t>Aumento del contenido de agua</a:t>
            </a:r>
          </a:p>
          <a:p>
            <a:pPr eaLnBrk="1" hangingPunct="1"/>
            <a:r>
              <a:rPr lang="es-AR" b="1" smtClean="0">
                <a:solidFill>
                  <a:srgbClr val="FF99FF"/>
                </a:solidFill>
              </a:rPr>
              <a:t>Pérdida de textura</a:t>
            </a:r>
          </a:p>
          <a:p>
            <a:pPr eaLnBrk="1" hangingPunct="1"/>
            <a:r>
              <a:rPr lang="es-AR" b="1" smtClean="0">
                <a:solidFill>
                  <a:srgbClr val="FF99FF"/>
                </a:solidFill>
              </a:rPr>
              <a:t>Cambio en la coloración</a:t>
            </a:r>
          </a:p>
          <a:p>
            <a:pPr eaLnBrk="1" hangingPunct="1"/>
            <a:r>
              <a:rPr lang="es-AR" b="1" smtClean="0">
                <a:solidFill>
                  <a:srgbClr val="FF99FF"/>
                </a:solidFill>
              </a:rPr>
              <a:t>Viabilidad de las semillas</a:t>
            </a:r>
            <a:endParaRPr lang="es-AR" sz="2000" b="1" smtClean="0">
              <a:solidFill>
                <a:srgbClr val="FF99FF"/>
              </a:solidFill>
            </a:endParaRPr>
          </a:p>
          <a:p>
            <a:pPr eaLnBrk="1" hangingPunct="1">
              <a:buFontTx/>
              <a:buNone/>
            </a:pPr>
            <a:endParaRPr lang="es-AR" sz="2000" b="1" smtClean="0">
              <a:solidFill>
                <a:srgbClr val="FF99FF"/>
              </a:solidFill>
            </a:endParaRPr>
          </a:p>
          <a:p>
            <a:pPr eaLnBrk="1" hangingPunct="1">
              <a:buFontTx/>
              <a:buNone/>
            </a:pPr>
            <a:endParaRPr lang="es-ES" b="1" smtClean="0">
              <a:solidFill>
                <a:srgbClr val="FFFF00"/>
              </a:solidFill>
            </a:endParaRPr>
          </a:p>
        </p:txBody>
      </p:sp>
      <p:sp>
        <p:nvSpPr>
          <p:cNvPr id="27651" name="Rectangle 4"/>
          <p:cNvSpPr>
            <a:spLocks noChangeArrowheads="1"/>
          </p:cNvSpPr>
          <p:nvPr/>
        </p:nvSpPr>
        <p:spPr bwMode="auto">
          <a:xfrm>
            <a:off x="1692275" y="0"/>
            <a:ext cx="608171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s-AR" sz="4000" b="1">
                <a:solidFill>
                  <a:srgbClr val="FFFF00"/>
                </a:solidFill>
                <a:latin typeface="Calibri" pitchFamily="34" charset="0"/>
              </a:rPr>
              <a:t>FASE II:   MADURACIÓN</a:t>
            </a:r>
            <a:endParaRPr lang="es-ES" sz="4000" b="1">
              <a:solidFill>
                <a:srgbClr val="FFFF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</p:nvPr>
        </p:nvGraphicFramePr>
        <p:xfrm>
          <a:off x="857224" y="1785926"/>
          <a:ext cx="7858178" cy="4876800"/>
        </p:xfrm>
        <a:graphic>
          <a:graphicData uri="http://schemas.openxmlformats.org/drawingml/2006/table">
            <a:tbl>
              <a:tblPr/>
              <a:tblGrid>
                <a:gridCol w="1572068"/>
                <a:gridCol w="1572068"/>
                <a:gridCol w="1572068"/>
                <a:gridCol w="1570987"/>
                <a:gridCol w="1570987"/>
              </a:tblGrid>
              <a:tr h="0">
                <a:tc rowSpan="2"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endParaRPr lang="es-AR" sz="20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Arial"/>
                        <a:ea typeface="Arial"/>
                        <a:cs typeface="Arial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AR" sz="200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/>
                          <a:ea typeface="Arial"/>
                          <a:cs typeface="Arial"/>
                        </a:rPr>
                        <a:t>Porcentaje de jugo mínimo permitido</a:t>
                      </a:r>
                      <a:endParaRPr lang="es-AR" sz="20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AR" sz="200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/>
                          <a:ea typeface="Arial"/>
                          <a:cs typeface="Arial"/>
                        </a:rPr>
                        <a:t>Índice de madurez (ratio)</a:t>
                      </a:r>
                      <a:endParaRPr lang="es-AR" sz="200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</a:tr>
              <a:tr h="0">
                <a:tc v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AR" sz="200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/>
                          <a:ea typeface="Arial"/>
                          <a:cs typeface="Arial"/>
                        </a:rPr>
                        <a:t>Mercado Interno</a:t>
                      </a:r>
                      <a:endParaRPr lang="es-AR" sz="200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AR" sz="200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/>
                          <a:ea typeface="Arial"/>
                          <a:cs typeface="Arial"/>
                        </a:rPr>
                        <a:t>Exportación</a:t>
                      </a:r>
                      <a:endParaRPr lang="es-AR" sz="20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AR" sz="200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/>
                          <a:ea typeface="Arial"/>
                          <a:cs typeface="Arial"/>
                        </a:rPr>
                        <a:t>Mercado Interno</a:t>
                      </a:r>
                      <a:endParaRPr lang="es-AR" sz="200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AR" sz="200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/>
                          <a:ea typeface="Arial"/>
                          <a:cs typeface="Arial"/>
                        </a:rPr>
                        <a:t>Exportación</a:t>
                      </a:r>
                      <a:endParaRPr lang="es-AR" sz="200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AR" sz="200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/>
                          <a:ea typeface="Arial"/>
                          <a:cs typeface="Arial"/>
                        </a:rPr>
                        <a:t>Naranjas</a:t>
                      </a:r>
                      <a:endParaRPr lang="es-AR" sz="200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AR" sz="200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/>
                          <a:ea typeface="Arial"/>
                          <a:cs typeface="Arial"/>
                        </a:rPr>
                        <a:t>35 %</a:t>
                      </a:r>
                      <a:endParaRPr lang="es-AR" sz="200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AR" sz="200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/>
                          <a:ea typeface="Arial"/>
                          <a:cs typeface="Arial"/>
                        </a:rPr>
                        <a:t>40 %</a:t>
                      </a:r>
                      <a:endParaRPr lang="es-AR" sz="20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AR" sz="200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/>
                          <a:ea typeface="Arial"/>
                          <a:cs typeface="Arial"/>
                        </a:rPr>
                        <a:t>6:1</a:t>
                      </a:r>
                      <a:endParaRPr lang="es-AR" sz="200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AR" sz="200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/>
                          <a:ea typeface="Arial"/>
                          <a:cs typeface="Arial"/>
                        </a:rPr>
                        <a:t>6:1</a:t>
                      </a:r>
                      <a:endParaRPr lang="es-AR" sz="200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AR" sz="200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/>
                          <a:ea typeface="Arial"/>
                          <a:cs typeface="Arial"/>
                        </a:rPr>
                        <a:t>Mandarinas</a:t>
                      </a:r>
                      <a:endParaRPr lang="es-AR" sz="200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AR" sz="200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/>
                          <a:ea typeface="Arial"/>
                          <a:cs typeface="Arial"/>
                        </a:rPr>
                        <a:t>30 %</a:t>
                      </a:r>
                      <a:endParaRPr lang="es-AR" sz="200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AR" sz="200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/>
                          <a:ea typeface="Arial"/>
                          <a:cs typeface="Arial"/>
                        </a:rPr>
                        <a:t>35 %</a:t>
                      </a:r>
                      <a:endParaRPr lang="es-AR" sz="20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AR" sz="200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/>
                          <a:ea typeface="Arial"/>
                          <a:cs typeface="Arial"/>
                        </a:rPr>
                        <a:t>7:1</a:t>
                      </a:r>
                      <a:endParaRPr lang="es-AR" sz="20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AR" sz="200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/>
                          <a:ea typeface="Arial"/>
                          <a:cs typeface="Arial"/>
                        </a:rPr>
                        <a:t>7:1</a:t>
                      </a:r>
                      <a:endParaRPr lang="es-AR" sz="200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AR" sz="200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/>
                          <a:ea typeface="Arial"/>
                          <a:cs typeface="Arial"/>
                        </a:rPr>
                        <a:t>Limones</a:t>
                      </a:r>
                      <a:endParaRPr lang="es-AR" sz="200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AR" sz="200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/>
                          <a:ea typeface="Arial"/>
                          <a:cs typeface="Arial"/>
                        </a:rPr>
                        <a:t>30 %</a:t>
                      </a:r>
                      <a:endParaRPr lang="es-AR" sz="200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AR" sz="200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/>
                          <a:ea typeface="Arial"/>
                          <a:cs typeface="Arial"/>
                        </a:rPr>
                        <a:t>35 %</a:t>
                      </a:r>
                      <a:endParaRPr lang="es-AR" sz="200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endParaRPr lang="es-AR" sz="20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Arial"/>
                        <a:ea typeface="Arial"/>
                        <a:cs typeface="Arial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endParaRPr lang="es-AR" sz="200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Arial"/>
                        <a:ea typeface="Arial"/>
                        <a:cs typeface="Arial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AR" sz="200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/>
                          <a:ea typeface="Arial"/>
                          <a:cs typeface="Arial"/>
                        </a:rPr>
                        <a:t>Pomelos</a:t>
                      </a:r>
                      <a:endParaRPr lang="es-AR" sz="200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AR" sz="200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/>
                          <a:ea typeface="Arial"/>
                          <a:cs typeface="Arial"/>
                        </a:rPr>
                        <a:t>30 %</a:t>
                      </a:r>
                      <a:endParaRPr lang="es-AR" sz="200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AR" sz="200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/>
                          <a:ea typeface="Arial"/>
                          <a:cs typeface="Arial"/>
                        </a:rPr>
                        <a:t>35 %</a:t>
                      </a:r>
                      <a:endParaRPr lang="es-AR" sz="200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AR" sz="200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/>
                          <a:ea typeface="Arial"/>
                          <a:cs typeface="Arial"/>
                        </a:rPr>
                        <a:t>5:1</a:t>
                      </a:r>
                      <a:endParaRPr lang="es-AR" sz="20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AR" sz="200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/>
                          <a:ea typeface="Arial"/>
                          <a:cs typeface="Arial"/>
                        </a:rPr>
                        <a:t>4,5:1</a:t>
                      </a:r>
                      <a:endParaRPr lang="es-AR" sz="20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8675" name="Rectangle 1"/>
          <p:cNvSpPr>
            <a:spLocks noChangeArrowheads="1"/>
          </p:cNvSpPr>
          <p:nvPr/>
        </p:nvSpPr>
        <p:spPr bwMode="auto">
          <a:xfrm>
            <a:off x="571500" y="285750"/>
            <a:ext cx="8215313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es-ES" sz="2800" b="1">
                <a:solidFill>
                  <a:schemeClr val="bg1"/>
                </a:solidFill>
              </a:rPr>
              <a:t> </a:t>
            </a:r>
            <a:endParaRPr lang="es-AR" sz="2800" b="1">
              <a:solidFill>
                <a:schemeClr val="bg1"/>
              </a:solidFill>
            </a:endParaRPr>
          </a:p>
          <a:p>
            <a:pPr algn="ctr" eaLnBrk="0" hangingPunct="0"/>
            <a:r>
              <a:rPr lang="es-AR" sz="2800" b="1">
                <a:solidFill>
                  <a:schemeClr val="bg1"/>
                </a:solidFill>
              </a:rPr>
              <a:t>Madurez organoléptica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8229600" cy="1112838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s-AR" b="1" smtClean="0">
                <a:solidFill>
                  <a:schemeClr val="bg1"/>
                </a:solidFill>
              </a:rPr>
              <a:t>FASE III:    Senescencia</a:t>
            </a:r>
            <a:endParaRPr lang="es-ES" b="1" smtClean="0">
              <a:solidFill>
                <a:schemeClr val="bg1"/>
              </a:solidFill>
            </a:endParaRPr>
          </a:p>
        </p:txBody>
      </p:sp>
      <p:pic>
        <p:nvPicPr>
          <p:cNvPr id="14" name="13 Imagen" descr="Capture_20150827_4_001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000" y="792000"/>
            <a:ext cx="7680960" cy="5760720"/>
          </a:xfrm>
          <a:prstGeom prst="rect">
            <a:avLst/>
          </a:prstGeom>
        </p:spPr>
      </p:pic>
      <p:pic>
        <p:nvPicPr>
          <p:cNvPr id="15" name="14 Imagen" descr="Capture_20150827_4_001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000" y="792000"/>
            <a:ext cx="7680960" cy="5760720"/>
          </a:xfrm>
          <a:prstGeom prst="rect">
            <a:avLst/>
          </a:prstGeom>
        </p:spPr>
      </p:pic>
      <p:pic>
        <p:nvPicPr>
          <p:cNvPr id="16" name="15 Imagen" descr="Capture_20150827_4_0010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000" y="792000"/>
            <a:ext cx="7680960" cy="5760720"/>
          </a:xfrm>
          <a:prstGeom prst="rect">
            <a:avLst/>
          </a:prstGeom>
        </p:spPr>
      </p:pic>
      <p:pic>
        <p:nvPicPr>
          <p:cNvPr id="17" name="16 Imagen" descr="Capture_20150827_4_0009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2000" y="792000"/>
            <a:ext cx="7680960" cy="5760720"/>
          </a:xfrm>
          <a:prstGeom prst="rect">
            <a:avLst/>
          </a:prstGeom>
        </p:spPr>
      </p:pic>
      <p:pic>
        <p:nvPicPr>
          <p:cNvPr id="18" name="17 Imagen" descr="Capture_20150827_4_0008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2000" y="792000"/>
            <a:ext cx="7680960" cy="5760720"/>
          </a:xfrm>
          <a:prstGeom prst="rect">
            <a:avLst/>
          </a:prstGeom>
        </p:spPr>
      </p:pic>
      <p:pic>
        <p:nvPicPr>
          <p:cNvPr id="19" name="18 Imagen" descr="Capture_20150827_4_0007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2000" y="792000"/>
            <a:ext cx="7680960" cy="5760720"/>
          </a:xfrm>
          <a:prstGeom prst="rect">
            <a:avLst/>
          </a:prstGeom>
        </p:spPr>
      </p:pic>
      <p:pic>
        <p:nvPicPr>
          <p:cNvPr id="20" name="19 Imagen" descr="Capture_20150827_4_0006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2000" y="792000"/>
            <a:ext cx="7680960" cy="5760720"/>
          </a:xfrm>
          <a:prstGeom prst="rect">
            <a:avLst/>
          </a:prstGeom>
        </p:spPr>
      </p:pic>
      <p:pic>
        <p:nvPicPr>
          <p:cNvPr id="21" name="20 Imagen" descr="Capture_20150827_4_0005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2000" y="792000"/>
            <a:ext cx="7680960" cy="5760720"/>
          </a:xfrm>
          <a:prstGeom prst="rect">
            <a:avLst/>
          </a:prstGeom>
        </p:spPr>
      </p:pic>
      <p:pic>
        <p:nvPicPr>
          <p:cNvPr id="22" name="21 Imagen" descr="Capture_20150827_4_0004.jp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2000" y="792000"/>
            <a:ext cx="7680960" cy="5760720"/>
          </a:xfrm>
          <a:prstGeom prst="rect">
            <a:avLst/>
          </a:prstGeom>
        </p:spPr>
      </p:pic>
      <p:pic>
        <p:nvPicPr>
          <p:cNvPr id="23" name="22 Imagen" descr="Capture_20150827_4_0003.jp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92000" y="792000"/>
            <a:ext cx="7680960" cy="5760720"/>
          </a:xfrm>
          <a:prstGeom prst="rect">
            <a:avLst/>
          </a:prstGeom>
        </p:spPr>
      </p:pic>
      <p:pic>
        <p:nvPicPr>
          <p:cNvPr id="24" name="23 Imagen" descr="Capture_20150827_4_0002.jp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92000" y="792000"/>
            <a:ext cx="7680960" cy="5760720"/>
          </a:xfrm>
          <a:prstGeom prst="rect">
            <a:avLst/>
          </a:prstGeom>
        </p:spPr>
      </p:pic>
      <p:pic>
        <p:nvPicPr>
          <p:cNvPr id="25" name="24 Imagen" descr="Capture_20150827_4_0001.jp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92000" y="792000"/>
            <a:ext cx="7680960" cy="5760720"/>
          </a:xfrm>
          <a:prstGeom prst="rect">
            <a:avLst/>
          </a:prstGeom>
        </p:spPr>
      </p:pic>
    </p:spTree>
  </p:cSld>
  <p:clrMapOvr>
    <a:masterClrMapping/>
  </p:clrMapOvr>
  <p:transition advClick="0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3542363">
            <a:off x="2482850" y="836613"/>
            <a:ext cx="42291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625" y="25400"/>
            <a:ext cx="2243138" cy="3475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8229600" cy="1112838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s-AR" b="1" smtClean="0">
                <a:solidFill>
                  <a:schemeClr val="bg1"/>
                </a:solidFill>
              </a:rPr>
              <a:t>FASE III:    Senescencia</a:t>
            </a:r>
            <a:endParaRPr lang="es-ES" b="1" smtClean="0">
              <a:solidFill>
                <a:schemeClr val="bg1"/>
              </a:solidFill>
            </a:endParaRPr>
          </a:p>
        </p:txBody>
      </p:sp>
      <p:sp>
        <p:nvSpPr>
          <p:cNvPr id="12" name="11 Pergamino horizontal"/>
          <p:cNvSpPr/>
          <p:nvPr/>
        </p:nvSpPr>
        <p:spPr>
          <a:xfrm>
            <a:off x="0" y="500042"/>
            <a:ext cx="9144000" cy="5286412"/>
          </a:xfrm>
          <a:prstGeom prst="horizontalScroll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AR" sz="4000" dirty="0"/>
              <a:t>A la senescencia podemos definirla como una fase en la que los procesos anabólicos (sintético) dan paso a los procesos catabólicos (</a:t>
            </a:r>
            <a:r>
              <a:rPr lang="es-AR" sz="4000" dirty="0" err="1"/>
              <a:t>degradativos</a:t>
            </a:r>
            <a:r>
              <a:rPr lang="es-AR" sz="4000" dirty="0"/>
              <a:t>) conduciendo al envejecimiento y, finalmente, a la muerte del tejido.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000125" y="71438"/>
            <a:ext cx="6850063" cy="6643687"/>
          </a:xfr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" name="26 Conector recto"/>
          <p:cNvCxnSpPr/>
          <p:nvPr/>
        </p:nvCxnSpPr>
        <p:spPr>
          <a:xfrm rot="16200000" flipH="1">
            <a:off x="-685800" y="3614738"/>
            <a:ext cx="4086225" cy="0"/>
          </a:xfrm>
          <a:prstGeom prst="line">
            <a:avLst/>
          </a:prstGeom>
          <a:ln w="12700"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" name="5 Gráfico"/>
          <p:cNvGraphicFramePr>
            <a:graphicFrameLocks noGrp="1"/>
          </p:cNvGraphicFramePr>
          <p:nvPr>
            <p:ph idx="1"/>
          </p:nvPr>
        </p:nvGraphicFramePr>
        <p:xfrm>
          <a:off x="571472" y="1857364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1 Conector recto"/>
          <p:cNvSpPr/>
          <p:nvPr/>
        </p:nvSpPr>
        <p:spPr>
          <a:xfrm>
            <a:off x="3286125" y="714375"/>
            <a:ext cx="3643313" cy="1588"/>
          </a:xfrm>
          <a:prstGeom prst="line">
            <a:avLst/>
          </a:prstGeom>
          <a:ln w="53975">
            <a:solidFill>
              <a:srgbClr val="FFFF00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s-AR"/>
          </a:p>
        </p:txBody>
      </p:sp>
      <p:sp>
        <p:nvSpPr>
          <p:cNvPr id="31749" name="7 CuadroTexto"/>
          <p:cNvSpPr txBox="1">
            <a:spLocks noChangeArrowheads="1"/>
          </p:cNvSpPr>
          <p:nvPr/>
        </p:nvSpPr>
        <p:spPr bwMode="auto">
          <a:xfrm>
            <a:off x="4143375" y="571500"/>
            <a:ext cx="1928813" cy="30797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AR" sz="1400" b="1"/>
              <a:t>Maduración</a:t>
            </a:r>
          </a:p>
        </p:txBody>
      </p:sp>
      <p:sp>
        <p:nvSpPr>
          <p:cNvPr id="11" name="1 Conector recto"/>
          <p:cNvSpPr/>
          <p:nvPr/>
        </p:nvSpPr>
        <p:spPr>
          <a:xfrm flipV="1">
            <a:off x="2071688" y="1357313"/>
            <a:ext cx="3132137" cy="0"/>
          </a:xfrm>
          <a:prstGeom prst="line">
            <a:avLst/>
          </a:prstGeom>
          <a:ln w="53975">
            <a:solidFill>
              <a:srgbClr val="FFFF00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s-AR"/>
          </a:p>
        </p:txBody>
      </p:sp>
      <p:sp>
        <p:nvSpPr>
          <p:cNvPr id="31751" name="9 CuadroTexto"/>
          <p:cNvSpPr txBox="1">
            <a:spLocks noChangeArrowheads="1"/>
          </p:cNvSpPr>
          <p:nvPr/>
        </p:nvSpPr>
        <p:spPr bwMode="auto">
          <a:xfrm>
            <a:off x="2357438" y="1130300"/>
            <a:ext cx="2571750" cy="30797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AR" sz="1400" b="1"/>
              <a:t>Crecimiento celular</a:t>
            </a:r>
          </a:p>
        </p:txBody>
      </p:sp>
      <p:cxnSp>
        <p:nvCxnSpPr>
          <p:cNvPr id="13" name="12 Conector recto"/>
          <p:cNvCxnSpPr>
            <a:stCxn id="11" idx="0"/>
          </p:cNvCxnSpPr>
          <p:nvPr/>
        </p:nvCxnSpPr>
        <p:spPr>
          <a:xfrm rot="16200000" flipH="1">
            <a:off x="-358775" y="3786188"/>
            <a:ext cx="4859337" cy="1588"/>
          </a:xfrm>
          <a:prstGeom prst="line">
            <a:avLst/>
          </a:prstGeom>
          <a:ln w="12700"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13 Conector recto"/>
          <p:cNvCxnSpPr>
            <a:stCxn id="9" idx="0"/>
          </p:cNvCxnSpPr>
          <p:nvPr/>
        </p:nvCxnSpPr>
        <p:spPr>
          <a:xfrm rot="5400000">
            <a:off x="498475" y="3500438"/>
            <a:ext cx="5573713" cy="1587"/>
          </a:xfrm>
          <a:prstGeom prst="line">
            <a:avLst/>
          </a:prstGeom>
          <a:ln w="12700"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14 Conector recto"/>
          <p:cNvCxnSpPr>
            <a:stCxn id="11" idx="1"/>
          </p:cNvCxnSpPr>
          <p:nvPr/>
        </p:nvCxnSpPr>
        <p:spPr>
          <a:xfrm rot="16200000" flipH="1">
            <a:off x="2816226" y="3744912"/>
            <a:ext cx="4786312" cy="11113"/>
          </a:xfrm>
          <a:prstGeom prst="line">
            <a:avLst/>
          </a:prstGeom>
          <a:ln w="12700"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15 Conector recto"/>
          <p:cNvCxnSpPr>
            <a:stCxn id="18" idx="0"/>
          </p:cNvCxnSpPr>
          <p:nvPr/>
        </p:nvCxnSpPr>
        <p:spPr>
          <a:xfrm rot="16200000" flipH="1" flipV="1">
            <a:off x="3821113" y="3751263"/>
            <a:ext cx="4787900" cy="0"/>
          </a:xfrm>
          <a:prstGeom prst="line">
            <a:avLst/>
          </a:prstGeom>
          <a:ln w="12700"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16 Conector recto"/>
          <p:cNvCxnSpPr>
            <a:stCxn id="9" idx="1"/>
          </p:cNvCxnSpPr>
          <p:nvPr/>
        </p:nvCxnSpPr>
        <p:spPr>
          <a:xfrm rot="16200000" flipH="1">
            <a:off x="4215607" y="3429794"/>
            <a:ext cx="5429250" cy="1587"/>
          </a:xfrm>
          <a:prstGeom prst="line">
            <a:avLst/>
          </a:prstGeom>
          <a:ln w="12700"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1 Conector recto"/>
          <p:cNvSpPr/>
          <p:nvPr/>
        </p:nvSpPr>
        <p:spPr>
          <a:xfrm flipV="1">
            <a:off x="6215063" y="1357313"/>
            <a:ext cx="2071687" cy="0"/>
          </a:xfrm>
          <a:prstGeom prst="line">
            <a:avLst/>
          </a:prstGeom>
          <a:ln w="53975">
            <a:solidFill>
              <a:srgbClr val="FFFF00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s-AR"/>
          </a:p>
        </p:txBody>
      </p:sp>
      <p:cxnSp>
        <p:nvCxnSpPr>
          <p:cNvPr id="19" name="18 Conector recto"/>
          <p:cNvCxnSpPr/>
          <p:nvPr/>
        </p:nvCxnSpPr>
        <p:spPr>
          <a:xfrm rot="5400000">
            <a:off x="5893594" y="3821906"/>
            <a:ext cx="4787900" cy="1588"/>
          </a:xfrm>
          <a:prstGeom prst="line">
            <a:avLst/>
          </a:prstGeom>
          <a:ln w="12700"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759" name="25 CuadroTexto"/>
          <p:cNvSpPr txBox="1">
            <a:spLocks noChangeArrowheads="1"/>
          </p:cNvSpPr>
          <p:nvPr/>
        </p:nvSpPr>
        <p:spPr bwMode="auto">
          <a:xfrm>
            <a:off x="6429375" y="1263650"/>
            <a:ext cx="1500188" cy="30797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AR" sz="1400" b="1"/>
              <a:t>Senescencia</a:t>
            </a:r>
          </a:p>
        </p:txBody>
      </p:sp>
      <p:sp>
        <p:nvSpPr>
          <p:cNvPr id="28" name="1 Conector recto"/>
          <p:cNvSpPr/>
          <p:nvPr/>
        </p:nvSpPr>
        <p:spPr>
          <a:xfrm flipV="1">
            <a:off x="1357313" y="1597025"/>
            <a:ext cx="714375" cy="0"/>
          </a:xfrm>
          <a:prstGeom prst="line">
            <a:avLst/>
          </a:prstGeom>
          <a:ln w="53975">
            <a:solidFill>
              <a:srgbClr val="FFFF00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s-AR"/>
          </a:p>
        </p:txBody>
      </p:sp>
      <p:sp>
        <p:nvSpPr>
          <p:cNvPr id="31761" name="28 CuadroTexto"/>
          <p:cNvSpPr txBox="1">
            <a:spLocks noChangeArrowheads="1"/>
          </p:cNvSpPr>
          <p:nvPr/>
        </p:nvSpPr>
        <p:spPr bwMode="auto">
          <a:xfrm>
            <a:off x="1214438" y="928688"/>
            <a:ext cx="714375" cy="461962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AR" sz="1200" b="1"/>
              <a:t>Div. celular</a:t>
            </a:r>
          </a:p>
        </p:txBody>
      </p:sp>
      <p:sp>
        <p:nvSpPr>
          <p:cNvPr id="31762" name="30 CuadroTexto"/>
          <p:cNvSpPr txBox="1">
            <a:spLocks noChangeArrowheads="1"/>
          </p:cNvSpPr>
          <p:nvPr/>
        </p:nvSpPr>
        <p:spPr bwMode="auto">
          <a:xfrm>
            <a:off x="4929188" y="2000250"/>
            <a:ext cx="38576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AR" sz="1600" b="1">
                <a:solidFill>
                  <a:schemeClr val="bg1"/>
                </a:solidFill>
              </a:rPr>
              <a:t>Desarrollo y crecimiento de un fruto</a:t>
            </a:r>
          </a:p>
        </p:txBody>
      </p:sp>
      <p:sp>
        <p:nvSpPr>
          <p:cNvPr id="31763" name="31 CuadroTexto"/>
          <p:cNvSpPr txBox="1">
            <a:spLocks noChangeArrowheads="1"/>
          </p:cNvSpPr>
          <p:nvPr/>
        </p:nvSpPr>
        <p:spPr bwMode="auto">
          <a:xfrm>
            <a:off x="6143625" y="4572000"/>
            <a:ext cx="15621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AR" sz="1600" b="1">
                <a:solidFill>
                  <a:schemeClr val="bg1"/>
                </a:solidFill>
              </a:rPr>
              <a:t>Respiración</a:t>
            </a:r>
          </a:p>
        </p:txBody>
      </p:sp>
      <p:sp>
        <p:nvSpPr>
          <p:cNvPr id="31764" name="32 CuadroTexto"/>
          <p:cNvSpPr txBox="1">
            <a:spLocks noChangeArrowheads="1"/>
          </p:cNvSpPr>
          <p:nvPr/>
        </p:nvSpPr>
        <p:spPr bwMode="auto">
          <a:xfrm>
            <a:off x="4572000" y="5072063"/>
            <a:ext cx="185737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AR" sz="1600" b="1">
                <a:solidFill>
                  <a:schemeClr val="bg1"/>
                </a:solidFill>
              </a:rPr>
              <a:t>CLIMATÉRICO</a:t>
            </a:r>
          </a:p>
        </p:txBody>
      </p:sp>
      <p:sp>
        <p:nvSpPr>
          <p:cNvPr id="31765" name="33 CuadroTexto"/>
          <p:cNvSpPr txBox="1">
            <a:spLocks noChangeArrowheads="1"/>
          </p:cNvSpPr>
          <p:nvPr/>
        </p:nvSpPr>
        <p:spPr bwMode="auto">
          <a:xfrm>
            <a:off x="7143750" y="5429250"/>
            <a:ext cx="22860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AR" sz="1600" b="1">
                <a:solidFill>
                  <a:schemeClr val="bg1"/>
                </a:solidFill>
              </a:rPr>
              <a:t>NO CLIMATÉRICO</a:t>
            </a:r>
          </a:p>
        </p:txBody>
      </p:sp>
      <p:sp>
        <p:nvSpPr>
          <p:cNvPr id="31766" name="34 CuadroTexto"/>
          <p:cNvSpPr txBox="1">
            <a:spLocks noChangeArrowheads="1"/>
          </p:cNvSpPr>
          <p:nvPr/>
        </p:nvSpPr>
        <p:spPr bwMode="auto">
          <a:xfrm rot="-5400000">
            <a:off x="-149224" y="3856037"/>
            <a:ext cx="20955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AR" sz="1400" b="1">
                <a:solidFill>
                  <a:schemeClr val="bg1"/>
                </a:solidFill>
              </a:rPr>
              <a:t>CAMBIOS RELATIVOS</a:t>
            </a:r>
          </a:p>
        </p:txBody>
      </p:sp>
      <p:sp>
        <p:nvSpPr>
          <p:cNvPr id="31767" name="35 CuadroTexto"/>
          <p:cNvSpPr txBox="1">
            <a:spLocks noChangeArrowheads="1"/>
          </p:cNvSpPr>
          <p:nvPr/>
        </p:nvSpPr>
        <p:spPr bwMode="auto">
          <a:xfrm>
            <a:off x="4786313" y="6286500"/>
            <a:ext cx="8731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AR" sz="1400" b="1">
                <a:solidFill>
                  <a:schemeClr val="bg1"/>
                </a:solidFill>
              </a:rPr>
              <a:t>TIEMPO</a:t>
            </a:r>
          </a:p>
        </p:txBody>
      </p:sp>
      <p:pic>
        <p:nvPicPr>
          <p:cNvPr id="31768" name="44 Imagen" descr="logo.bmp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388" y="71438"/>
            <a:ext cx="947737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WordArt 27"/>
          <p:cNvSpPr>
            <a:spLocks noChangeArrowheads="1" noChangeShapeType="1" noTextEdit="1"/>
          </p:cNvSpPr>
          <p:nvPr/>
        </p:nvSpPr>
        <p:spPr bwMode="auto">
          <a:xfrm rot="19107624">
            <a:off x="869626" y="1286781"/>
            <a:ext cx="4341646" cy="2355615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0"/>
              </a:avLst>
            </a:prstTxWarp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/>
            </a:pPr>
            <a:r>
              <a:rPr lang="es-AR" sz="3600" b="1" kern="10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/>
              </a:rPr>
              <a:t>Composición</a:t>
            </a:r>
          </a:p>
        </p:txBody>
      </p:sp>
      <p:pic>
        <p:nvPicPr>
          <p:cNvPr id="32771" name="Picture 2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621646">
            <a:off x="2382838" y="2057400"/>
            <a:ext cx="4784725" cy="321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AR" dirty="0" smtClean="0"/>
              <a:t>COMPOSICION DEL FRUTO CÍTRICO</a:t>
            </a:r>
            <a:br>
              <a:rPr lang="es-AR" dirty="0" smtClean="0"/>
            </a:br>
            <a:endParaRPr lang="es-AR" dirty="0" smtClean="0"/>
          </a:p>
        </p:txBody>
      </p:sp>
      <p:pic>
        <p:nvPicPr>
          <p:cNvPr id="33795" name="3 Marcador de contenido" descr="naranja 1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642910" y="1714488"/>
            <a:ext cx="2171700" cy="2095500"/>
          </a:xfrm>
        </p:spPr>
      </p:pic>
      <p:pic>
        <p:nvPicPr>
          <p:cNvPr id="3379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6313" y="857250"/>
            <a:ext cx="1847850" cy="247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7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2768423">
            <a:off x="6186488" y="3297238"/>
            <a:ext cx="1724025" cy="164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7 Flecha arriba"/>
          <p:cNvSpPr/>
          <p:nvPr/>
        </p:nvSpPr>
        <p:spPr>
          <a:xfrm rot="4002981">
            <a:off x="3477978" y="1267506"/>
            <a:ext cx="1037090" cy="2344842"/>
          </a:xfrm>
          <a:prstGeom prst="up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9" name="8 Flecha arriba"/>
          <p:cNvSpPr/>
          <p:nvPr/>
        </p:nvSpPr>
        <p:spPr>
          <a:xfrm rot="6174147">
            <a:off x="4187950" y="1470019"/>
            <a:ext cx="1037090" cy="3422894"/>
          </a:xfrm>
          <a:prstGeom prst="up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0" name="9 Flecha arriba"/>
          <p:cNvSpPr/>
          <p:nvPr/>
        </p:nvSpPr>
        <p:spPr>
          <a:xfrm rot="9271045">
            <a:off x="3257617" y="2414030"/>
            <a:ext cx="1037090" cy="3422894"/>
          </a:xfrm>
          <a:prstGeom prst="up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1" name="10 CuadroTexto"/>
          <p:cNvSpPr txBox="1"/>
          <p:nvPr/>
        </p:nvSpPr>
        <p:spPr>
          <a:xfrm>
            <a:off x="6786578" y="2000240"/>
            <a:ext cx="18036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2800" b="1" dirty="0" smtClean="0"/>
              <a:t>45 – 55 %</a:t>
            </a:r>
            <a:endParaRPr lang="es-AR" sz="2800" b="1" dirty="0"/>
          </a:p>
        </p:txBody>
      </p:sp>
      <p:sp>
        <p:nvSpPr>
          <p:cNvPr id="12" name="11 CuadroTexto"/>
          <p:cNvSpPr txBox="1"/>
          <p:nvPr/>
        </p:nvSpPr>
        <p:spPr>
          <a:xfrm>
            <a:off x="6929454" y="4714884"/>
            <a:ext cx="18036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2800" b="1" dirty="0" smtClean="0"/>
              <a:t>45 – 55 %</a:t>
            </a:r>
            <a:endParaRPr lang="es-AR" sz="2800" b="1" dirty="0"/>
          </a:p>
        </p:txBody>
      </p:sp>
      <p:sp>
        <p:nvSpPr>
          <p:cNvPr id="13" name="12 CuadroTexto"/>
          <p:cNvSpPr txBox="1"/>
          <p:nvPr/>
        </p:nvSpPr>
        <p:spPr>
          <a:xfrm>
            <a:off x="6357950" y="6000768"/>
            <a:ext cx="20024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2800" b="1" dirty="0" smtClean="0"/>
              <a:t>0,1 – 0,6 %</a:t>
            </a:r>
            <a:endParaRPr lang="es-AR" sz="2800" b="1" dirty="0"/>
          </a:p>
        </p:txBody>
      </p:sp>
      <p:sp>
        <p:nvSpPr>
          <p:cNvPr id="53250" name="AutoShape 2" descr="Resultado de imagen para lemon oi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AR"/>
          </a:p>
        </p:txBody>
      </p:sp>
      <p:pic>
        <p:nvPicPr>
          <p:cNvPr id="53251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14876" y="5214950"/>
            <a:ext cx="1428745" cy="1428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WordArt 4"/>
          <p:cNvSpPr>
            <a:spLocks noChangeArrowheads="1" noChangeShapeType="1" noTextEdit="1"/>
          </p:cNvSpPr>
          <p:nvPr/>
        </p:nvSpPr>
        <p:spPr bwMode="auto">
          <a:xfrm>
            <a:off x="785786" y="714356"/>
            <a:ext cx="7632700" cy="2952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AR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bg1"/>
                </a:solidFill>
                <a:latin typeface="Arial Black"/>
              </a:rPr>
              <a:t>El </a:t>
            </a:r>
            <a:r>
              <a:rPr lang="es-AR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bg1"/>
                </a:solidFill>
                <a:latin typeface="Arial Black"/>
              </a:rPr>
              <a:t>JUGO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ES_tradnl" sz="2800" b="1" u="sng" dirty="0" smtClean="0">
                <a:solidFill>
                  <a:schemeClr val="bg1"/>
                </a:solidFill>
              </a:rPr>
              <a:t>COMPOSICIÓN DE LOS JUGOS CÍTRICOS</a:t>
            </a:r>
            <a:r>
              <a:rPr lang="es-ES_tradnl" sz="4000" b="1" dirty="0" smtClean="0"/>
              <a:t/>
            </a:r>
            <a:br>
              <a:rPr lang="es-ES_tradnl" sz="4000" b="1" dirty="0" smtClean="0"/>
            </a:br>
            <a:endParaRPr lang="es-ES_tradnl" sz="4000" b="1" dirty="0" smtClean="0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1484313"/>
            <a:ext cx="8785225" cy="4525962"/>
          </a:xfrm>
          <a:noFill/>
        </p:spPr>
        <p:txBody>
          <a:bodyPr/>
          <a:lstStyle/>
          <a:p>
            <a:pPr algn="just" eaLnBrk="1" hangingPunct="1">
              <a:lnSpc>
                <a:spcPct val="90000"/>
              </a:lnSpc>
              <a:buFont typeface="Wingdings" pitchFamily="2" charset="2"/>
              <a:buChar char="Ø"/>
            </a:pPr>
            <a:r>
              <a:rPr lang="es-ES_tradnl" sz="2800" dirty="0" smtClean="0">
                <a:solidFill>
                  <a:schemeClr val="bg1"/>
                </a:solidFill>
              </a:rPr>
              <a:t>Los </a:t>
            </a:r>
            <a:r>
              <a:rPr lang="es-ES_tradnl" sz="2800" b="1" dirty="0" smtClean="0">
                <a:solidFill>
                  <a:schemeClr val="bg1"/>
                </a:solidFill>
              </a:rPr>
              <a:t>jugos cítricos</a:t>
            </a:r>
            <a:r>
              <a:rPr lang="es-ES_tradnl" sz="2800" dirty="0" smtClean="0">
                <a:solidFill>
                  <a:schemeClr val="bg1"/>
                </a:solidFill>
              </a:rPr>
              <a:t> son sustancias heterogéneas que constan de una fase dispersa llamada </a:t>
            </a:r>
            <a:r>
              <a:rPr lang="es-ES_tradnl" sz="2800" b="1" i="1" dirty="0" smtClean="0">
                <a:solidFill>
                  <a:schemeClr val="bg1"/>
                </a:solidFill>
              </a:rPr>
              <a:t>“pulpa ”</a:t>
            </a:r>
            <a:r>
              <a:rPr lang="es-ES_tradnl" sz="2800" dirty="0" smtClean="0">
                <a:solidFill>
                  <a:schemeClr val="bg1"/>
                </a:solidFill>
              </a:rPr>
              <a:t> y otra </a:t>
            </a:r>
            <a:r>
              <a:rPr lang="es-ES_tradnl" sz="2800" b="1" dirty="0" smtClean="0">
                <a:solidFill>
                  <a:schemeClr val="bg1"/>
                </a:solidFill>
              </a:rPr>
              <a:t>fase líquida</a:t>
            </a:r>
            <a:r>
              <a:rPr lang="es-ES_tradnl" sz="2800" dirty="0" smtClean="0">
                <a:solidFill>
                  <a:schemeClr val="bg1"/>
                </a:solidFill>
              </a:rPr>
              <a:t>. </a:t>
            </a:r>
          </a:p>
          <a:p>
            <a:pPr algn="just" eaLnBrk="1" hangingPunct="1">
              <a:lnSpc>
                <a:spcPct val="90000"/>
              </a:lnSpc>
              <a:buFontTx/>
              <a:buNone/>
            </a:pPr>
            <a:endParaRPr lang="es-ES_tradnl" sz="2800" dirty="0" smtClean="0">
              <a:solidFill>
                <a:schemeClr val="bg1"/>
              </a:solidFill>
            </a:endParaRPr>
          </a:p>
          <a:p>
            <a:pPr algn="just" eaLnBrk="1" hangingPunct="1">
              <a:lnSpc>
                <a:spcPct val="90000"/>
              </a:lnSpc>
              <a:buFont typeface="Wingdings" pitchFamily="2" charset="2"/>
              <a:buChar char="Ø"/>
            </a:pPr>
            <a:r>
              <a:rPr lang="es-ES_tradnl" sz="2800" dirty="0" smtClean="0">
                <a:solidFill>
                  <a:schemeClr val="bg1"/>
                </a:solidFill>
              </a:rPr>
              <a:t>La fase líquida es una solución acuosa de azúcares, ácidos orgánicos, compuestos nitrogenados, vitaminas, sustancias </a:t>
            </a:r>
            <a:r>
              <a:rPr lang="es-ES_tradnl" sz="2800" dirty="0" err="1" smtClean="0">
                <a:solidFill>
                  <a:schemeClr val="bg1"/>
                </a:solidFill>
              </a:rPr>
              <a:t>pécticas</a:t>
            </a:r>
            <a:r>
              <a:rPr lang="es-ES_tradnl" sz="2800" dirty="0" smtClean="0">
                <a:solidFill>
                  <a:schemeClr val="bg1"/>
                </a:solidFill>
              </a:rPr>
              <a:t>, sustancias minerales, compuestos aromáticos, pigmentos y </a:t>
            </a:r>
            <a:r>
              <a:rPr lang="es-ES_tradnl" sz="2800" dirty="0" err="1" smtClean="0">
                <a:solidFill>
                  <a:schemeClr val="bg1"/>
                </a:solidFill>
              </a:rPr>
              <a:t>flavonoides</a:t>
            </a:r>
            <a:r>
              <a:rPr lang="es-ES_tradnl" sz="2800" dirty="0" smtClean="0">
                <a:solidFill>
                  <a:schemeClr val="bg1"/>
                </a:solidFill>
              </a:rPr>
              <a:t>, que en conjunto se denominan </a:t>
            </a:r>
            <a:r>
              <a:rPr lang="es-ES_tradnl" sz="2800" b="1" i="1" dirty="0" smtClean="0">
                <a:solidFill>
                  <a:schemeClr val="bg1"/>
                </a:solidFill>
              </a:rPr>
              <a:t>sólidos solubles</a:t>
            </a:r>
            <a:r>
              <a:rPr lang="es-ES_tradnl" sz="2800" dirty="0" smtClean="0">
                <a:solidFill>
                  <a:schemeClr val="bg1"/>
                </a:solidFill>
              </a:rPr>
              <a:t>.</a:t>
            </a:r>
          </a:p>
          <a:p>
            <a:pPr eaLnBrk="1" hangingPunct="1">
              <a:lnSpc>
                <a:spcPct val="90000"/>
              </a:lnSpc>
            </a:pPr>
            <a:endParaRPr lang="es-ES_tradnl" sz="2800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88913"/>
            <a:ext cx="8964613" cy="1143000"/>
          </a:xfrm>
        </p:spPr>
        <p:txBody>
          <a:bodyPr/>
          <a:lstStyle/>
          <a:p>
            <a:pPr eaLnBrk="1" hangingPunct="1"/>
            <a:r>
              <a:rPr lang="es-ES_tradnl" smtClean="0">
                <a:solidFill>
                  <a:schemeClr val="bg1"/>
                </a:solidFill>
              </a:rPr>
              <a:t>Fracción Pulposa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268413"/>
            <a:ext cx="8964613" cy="4525962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endParaRPr lang="es-ES_tradnl" sz="2400" smtClean="0">
              <a:solidFill>
                <a:schemeClr val="bg1"/>
              </a:solidFill>
            </a:endParaRPr>
          </a:p>
          <a:p>
            <a:pPr algn="just" eaLnBrk="1" hangingPunct="1">
              <a:lnSpc>
                <a:spcPct val="90000"/>
              </a:lnSpc>
              <a:buFont typeface="Wingdings" pitchFamily="2" charset="2"/>
              <a:buChar char="Ø"/>
            </a:pPr>
            <a:r>
              <a:rPr lang="es-ES_tradnl" sz="2400" smtClean="0">
                <a:solidFill>
                  <a:schemeClr val="bg1"/>
                </a:solidFill>
              </a:rPr>
              <a:t> La fracción pulposa está constituido por restos de tejidos que contiene el fruto: </a:t>
            </a:r>
            <a:r>
              <a:rPr lang="es-ES_tradnl" sz="2400" b="1" smtClean="0">
                <a:solidFill>
                  <a:schemeClr val="bg1"/>
                </a:solidFill>
              </a:rPr>
              <a:t>pelo glandular</a:t>
            </a:r>
            <a:r>
              <a:rPr lang="es-ES_tradnl" sz="2400" smtClean="0">
                <a:solidFill>
                  <a:schemeClr val="bg1"/>
                </a:solidFill>
              </a:rPr>
              <a:t>, membrana exterior del casco, celdas y restos de albedo y flavedo, que en general cualquiera sea el método de extracción empleado, corresponde a un 17 a 25 % en volumen.</a:t>
            </a:r>
          </a:p>
          <a:p>
            <a:pPr algn="just" eaLnBrk="1" hangingPunct="1">
              <a:lnSpc>
                <a:spcPct val="90000"/>
              </a:lnSpc>
              <a:buFontTx/>
              <a:buNone/>
            </a:pPr>
            <a:endParaRPr lang="es-ES_tradnl" sz="2400" smtClean="0">
              <a:solidFill>
                <a:schemeClr val="bg1"/>
              </a:solidFill>
            </a:endParaRPr>
          </a:p>
          <a:p>
            <a:pPr algn="just" eaLnBrk="1" hangingPunct="1">
              <a:lnSpc>
                <a:spcPct val="90000"/>
              </a:lnSpc>
              <a:buFont typeface="Wingdings" pitchFamily="2" charset="2"/>
              <a:buChar char="Ø"/>
            </a:pPr>
            <a:r>
              <a:rPr lang="es-ES_tradnl" sz="2400" smtClean="0">
                <a:solidFill>
                  <a:schemeClr val="bg1"/>
                </a:solidFill>
              </a:rPr>
              <a:t>Mediante métodos físicos (filtros, tamices helicoidales y vibratorios, hidrociclones y centrífugas) se puede disminuir éste porcentaje hasta los valores deseados,</a:t>
            </a:r>
          </a:p>
          <a:p>
            <a:pPr algn="just" eaLnBrk="1" hangingPunct="1">
              <a:lnSpc>
                <a:spcPct val="90000"/>
              </a:lnSpc>
              <a:buFontTx/>
              <a:buNone/>
            </a:pPr>
            <a:r>
              <a:rPr lang="es-ES_tradnl" sz="2400" smtClean="0">
                <a:solidFill>
                  <a:schemeClr val="bg1"/>
                </a:solidFill>
              </a:rPr>
              <a:t>    generalmente entre 4 a 6% de pulpa centrifugable</a:t>
            </a:r>
            <a:r>
              <a:rPr lang="es-ES_tradnl" sz="2400" smtClean="0"/>
              <a:t>.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s-ES_tradnl" sz="240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33412"/>
          </a:xfrm>
        </p:spPr>
        <p:txBody>
          <a:bodyPr/>
          <a:lstStyle/>
          <a:p>
            <a:pPr eaLnBrk="1" hangingPunct="1"/>
            <a:r>
              <a:rPr lang="es-ES_tradnl" sz="4000" smtClean="0">
                <a:solidFill>
                  <a:schemeClr val="bg1"/>
                </a:solidFill>
              </a:rPr>
              <a:t>LOS SÓLIDOS SOLUBLES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1341438"/>
            <a:ext cx="8229600" cy="4525962"/>
          </a:xfrm>
        </p:spPr>
        <p:txBody>
          <a:bodyPr/>
          <a:lstStyle/>
          <a:p>
            <a:pPr algn="just" eaLnBrk="1" hangingPunct="1">
              <a:buFontTx/>
              <a:buNone/>
            </a:pPr>
            <a:r>
              <a:rPr lang="es-ES_tradnl" smtClean="0"/>
              <a:t>	</a:t>
            </a:r>
            <a:r>
              <a:rPr lang="es-ES_tradnl" sz="3600" smtClean="0">
                <a:solidFill>
                  <a:schemeClr val="bg1"/>
                </a:solidFill>
              </a:rPr>
              <a:t>Los sólidos solubles del jugo está comprendido entre 7 a 12%, dependiendo de varios factores: </a:t>
            </a:r>
            <a:r>
              <a:rPr lang="es-ES_tradnl" sz="3600" b="1" smtClean="0">
                <a:solidFill>
                  <a:schemeClr val="bg1"/>
                </a:solidFill>
              </a:rPr>
              <a:t>variedad</a:t>
            </a:r>
            <a:r>
              <a:rPr lang="es-ES_tradnl" sz="3600" smtClean="0">
                <a:solidFill>
                  <a:schemeClr val="bg1"/>
                </a:solidFill>
              </a:rPr>
              <a:t>, </a:t>
            </a:r>
            <a:r>
              <a:rPr lang="es-ES_tradnl" sz="3600" b="1" smtClean="0">
                <a:solidFill>
                  <a:schemeClr val="bg1"/>
                </a:solidFill>
              </a:rPr>
              <a:t>portainjert</a:t>
            </a:r>
            <a:r>
              <a:rPr lang="es-ES_tradnl" sz="3600" smtClean="0">
                <a:solidFill>
                  <a:schemeClr val="bg1"/>
                </a:solidFill>
              </a:rPr>
              <a:t>o, </a:t>
            </a:r>
            <a:r>
              <a:rPr lang="es-ES_tradnl" sz="3600" b="1" smtClean="0">
                <a:solidFill>
                  <a:schemeClr val="bg1"/>
                </a:solidFill>
              </a:rPr>
              <a:t>estado de madurez</a:t>
            </a:r>
            <a:r>
              <a:rPr lang="es-ES_tradnl" sz="3600" smtClean="0">
                <a:solidFill>
                  <a:schemeClr val="bg1"/>
                </a:solidFill>
              </a:rPr>
              <a:t>, </a:t>
            </a:r>
            <a:r>
              <a:rPr lang="es-ES_tradnl" sz="3600" b="1" smtClean="0">
                <a:solidFill>
                  <a:schemeClr val="bg1"/>
                </a:solidFill>
              </a:rPr>
              <a:t>nutrición de la planta</a:t>
            </a:r>
            <a:r>
              <a:rPr lang="es-ES_tradnl" sz="3600" smtClean="0">
                <a:solidFill>
                  <a:schemeClr val="bg1"/>
                </a:solidFill>
              </a:rPr>
              <a:t> y </a:t>
            </a:r>
            <a:r>
              <a:rPr lang="es-ES_tradnl" sz="3600" b="1" smtClean="0">
                <a:solidFill>
                  <a:schemeClr val="bg1"/>
                </a:solidFill>
              </a:rPr>
              <a:t>condiciones climáticas</a:t>
            </a:r>
            <a:r>
              <a:rPr lang="es-ES_tradnl" sz="3600" smtClean="0">
                <a:solidFill>
                  <a:schemeClr val="bg1"/>
                </a:solidFill>
              </a:rPr>
              <a:t>, siendo los </a:t>
            </a:r>
            <a:r>
              <a:rPr lang="es-ES_tradnl" sz="3600" b="1" i="1" smtClean="0">
                <a:solidFill>
                  <a:schemeClr val="bg1"/>
                </a:solidFill>
              </a:rPr>
              <a:t>azúcares</a:t>
            </a:r>
            <a:r>
              <a:rPr lang="es-ES_tradnl" sz="3600" smtClean="0">
                <a:solidFill>
                  <a:schemeClr val="bg1"/>
                </a:solidFill>
              </a:rPr>
              <a:t> los que se encuentran en mayor proporción.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ES_tradnl" smtClean="0">
                <a:solidFill>
                  <a:schemeClr val="tx1"/>
                </a:solidFill>
              </a:rPr>
              <a:t>LOS AZÚCARES</a:t>
            </a:r>
          </a:p>
        </p:txBody>
      </p:sp>
      <p:graphicFrame>
        <p:nvGraphicFramePr>
          <p:cNvPr id="1026" name="Object 3"/>
          <p:cNvGraphicFramePr>
            <a:graphicFrameLocks noChangeAspect="1"/>
          </p:cNvGraphicFramePr>
          <p:nvPr>
            <p:ph idx="1"/>
          </p:nvPr>
        </p:nvGraphicFramePr>
        <p:xfrm>
          <a:off x="1763713" y="1268413"/>
          <a:ext cx="5761037" cy="5289550"/>
        </p:xfrm>
        <a:graphic>
          <a:graphicData uri="http://schemas.openxmlformats.org/presentationml/2006/ole">
            <p:oleObj spid="_x0000_s48130" name="Gráfico" r:id="rId3" imgW="3257702" imgH="2991002" progId="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9 Imagen" descr="1.bmp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93738" y="785813"/>
            <a:ext cx="8093075" cy="6069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10 Imagen" descr="2.bmp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3738" y="785813"/>
            <a:ext cx="8093075" cy="6069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11 Imagen" descr="3.bmp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93738" y="785813"/>
            <a:ext cx="8093075" cy="6069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12 Imagen" descr="4.bmp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93738" y="785813"/>
            <a:ext cx="8093075" cy="6069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13 Imagen" descr="5.bmp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93738" y="785813"/>
            <a:ext cx="8093075" cy="6069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14 Imagen" descr="6.bmp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93738" y="788988"/>
            <a:ext cx="8093075" cy="6069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4" name="15 CuadroTexto"/>
          <p:cNvSpPr txBox="1">
            <a:spLocks noChangeArrowheads="1"/>
          </p:cNvSpPr>
          <p:nvPr/>
        </p:nvSpPr>
        <p:spPr bwMode="auto">
          <a:xfrm>
            <a:off x="2571750" y="0"/>
            <a:ext cx="4786313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AR" sz="5400">
                <a:latin typeface="Constantia" pitchFamily="18" charset="0"/>
              </a:rPr>
              <a:t>TAXONOMÍA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" decel="100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" decel="100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decel="100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decel="100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decel="100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decel="100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" decel="100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" decel="100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s-ES_tradnl" sz="4000" b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Ácidos orgánicos</a:t>
            </a:r>
            <a:r>
              <a:rPr lang="es-ES_tradnl" sz="4000" u="sng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es-ES_tradnl" sz="4000" u="sng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endParaRPr lang="es-ES_tradnl" sz="4000" u="sng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0034" y="1214422"/>
            <a:ext cx="8229600" cy="5400675"/>
          </a:xfrm>
          <a:noFill/>
        </p:spPr>
        <p:txBody>
          <a:bodyPr/>
          <a:lstStyle/>
          <a:p>
            <a:pPr algn="just" eaLnBrk="1" hangingPunct="1">
              <a:lnSpc>
                <a:spcPct val="80000"/>
              </a:lnSpc>
              <a:buFont typeface="Wingdings" pitchFamily="2" charset="2"/>
              <a:buChar char="v"/>
            </a:pPr>
            <a:r>
              <a:rPr lang="es-ES_tradnl" sz="2800" smtClean="0">
                <a:solidFill>
                  <a:schemeClr val="bg1"/>
                </a:solidFill>
              </a:rPr>
              <a:t>La acidez de los jugos cítricos se debe sobre todo a su contenido en </a:t>
            </a:r>
            <a:r>
              <a:rPr lang="es-ES_tradnl" b="1" smtClean="0">
                <a:solidFill>
                  <a:schemeClr val="bg1"/>
                </a:solidFill>
              </a:rPr>
              <a:t>ácido cítrico</a:t>
            </a:r>
            <a:r>
              <a:rPr lang="es-ES_tradnl" sz="2800" smtClean="0">
                <a:solidFill>
                  <a:schemeClr val="bg1"/>
                </a:solidFill>
              </a:rPr>
              <a:t>. También están presentes en menor proporción los ácidos málico, </a:t>
            </a:r>
            <a:r>
              <a:rPr lang="es-ES_tradnl" sz="2800" b="1" u="sng" smtClean="0">
                <a:solidFill>
                  <a:schemeClr val="bg1"/>
                </a:solidFill>
              </a:rPr>
              <a:t>isocítrico</a:t>
            </a:r>
            <a:r>
              <a:rPr lang="es-ES_tradnl" sz="2800" smtClean="0">
                <a:solidFill>
                  <a:schemeClr val="bg1"/>
                </a:solidFill>
              </a:rPr>
              <a:t>, tartárico, sucínico y oxálico.</a:t>
            </a:r>
          </a:p>
          <a:p>
            <a:pPr algn="just" eaLnBrk="1" hangingPunct="1">
              <a:lnSpc>
                <a:spcPct val="80000"/>
              </a:lnSpc>
              <a:buFont typeface="Wingdings" pitchFamily="2" charset="2"/>
              <a:buNone/>
            </a:pPr>
            <a:endParaRPr lang="es-ES_tradnl" sz="2800" smtClean="0">
              <a:solidFill>
                <a:schemeClr val="bg1"/>
              </a:solidFill>
            </a:endParaRPr>
          </a:p>
          <a:p>
            <a:pPr algn="just" eaLnBrk="1" hangingPunct="1">
              <a:lnSpc>
                <a:spcPct val="80000"/>
              </a:lnSpc>
              <a:buFont typeface="Wingdings" pitchFamily="2" charset="2"/>
              <a:buChar char="v"/>
            </a:pPr>
            <a:r>
              <a:rPr lang="es-ES_tradnl" sz="2800" smtClean="0">
                <a:solidFill>
                  <a:schemeClr val="bg1"/>
                </a:solidFill>
              </a:rPr>
              <a:t> La mayor parte de los mismos se encuentran en estado libre y una pequeña fracción se encuentra combinada en formas de sales y ésteres.</a:t>
            </a:r>
          </a:p>
          <a:p>
            <a:pPr algn="just" eaLnBrk="1" hangingPunct="1">
              <a:lnSpc>
                <a:spcPct val="80000"/>
              </a:lnSpc>
              <a:buFont typeface="Wingdings" pitchFamily="2" charset="2"/>
              <a:buNone/>
            </a:pPr>
            <a:endParaRPr lang="es-ES_tradnl" sz="2800" smtClean="0">
              <a:solidFill>
                <a:schemeClr val="bg1"/>
              </a:solidFill>
            </a:endParaRPr>
          </a:p>
          <a:p>
            <a:pPr algn="just" eaLnBrk="1" hangingPunct="1">
              <a:lnSpc>
                <a:spcPct val="80000"/>
              </a:lnSpc>
              <a:buFont typeface="Wingdings" pitchFamily="2" charset="2"/>
              <a:buChar char="v"/>
            </a:pPr>
            <a:r>
              <a:rPr lang="es-ES_tradnl" sz="2800" smtClean="0">
                <a:solidFill>
                  <a:schemeClr val="bg1"/>
                </a:solidFill>
              </a:rPr>
              <a:t> La relación existente entre la acidez libre y combinada, determina una notable estabilidad en el </a:t>
            </a:r>
            <a:r>
              <a:rPr lang="es-ES_tradnl" sz="2800" b="1" u="sng" smtClean="0">
                <a:solidFill>
                  <a:schemeClr val="bg1"/>
                </a:solidFill>
              </a:rPr>
              <a:t>pH del jugo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s-ES_tradnl" sz="280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91513" cy="850900"/>
          </a:xfrm>
        </p:spPr>
        <p:txBody>
          <a:bodyPr/>
          <a:lstStyle/>
          <a:p>
            <a:pPr eaLnBrk="1" hangingPunct="1">
              <a:defRPr/>
            </a:pPr>
            <a:r>
              <a:rPr lang="es-ES_tradnl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Sustancias </a:t>
            </a:r>
            <a:r>
              <a:rPr lang="es-ES_tradnl" sz="4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pécticas</a:t>
            </a:r>
            <a:r>
              <a:rPr lang="es-ES_tradnl" sz="4000" dirty="0" smtClean="0"/>
              <a:t/>
            </a:r>
            <a:br>
              <a:rPr lang="es-ES_tradnl" sz="4000" dirty="0" smtClean="0"/>
            </a:br>
            <a:endParaRPr lang="es-ES_tradnl" sz="4000" dirty="0" smtClean="0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36613"/>
            <a:ext cx="8229600" cy="5289550"/>
          </a:xfrm>
          <a:noFill/>
        </p:spPr>
        <p:txBody>
          <a:bodyPr/>
          <a:lstStyle/>
          <a:p>
            <a:pPr algn="just" eaLnBrk="1" hangingPunct="1">
              <a:lnSpc>
                <a:spcPct val="80000"/>
              </a:lnSpc>
              <a:buFont typeface="Wingdings" pitchFamily="2" charset="2"/>
              <a:buChar char="q"/>
            </a:pPr>
            <a:r>
              <a:rPr lang="es-ES_tradnl" sz="2800" dirty="0" smtClean="0">
                <a:solidFill>
                  <a:schemeClr val="bg1"/>
                </a:solidFill>
              </a:rPr>
              <a:t>Si bien las sustancias </a:t>
            </a:r>
            <a:r>
              <a:rPr lang="es-ES_tradnl" sz="2800" dirty="0" err="1" smtClean="0">
                <a:solidFill>
                  <a:schemeClr val="bg1"/>
                </a:solidFill>
              </a:rPr>
              <a:t>pécticas</a:t>
            </a:r>
            <a:r>
              <a:rPr lang="es-ES_tradnl" sz="2800" dirty="0" smtClean="0">
                <a:solidFill>
                  <a:schemeClr val="bg1"/>
                </a:solidFill>
              </a:rPr>
              <a:t> están en el </a:t>
            </a:r>
            <a:r>
              <a:rPr lang="es-ES_tradnl" sz="2800" b="1" dirty="0" smtClean="0">
                <a:solidFill>
                  <a:schemeClr val="bg1"/>
                </a:solidFill>
              </a:rPr>
              <a:t>albedo</a:t>
            </a:r>
            <a:r>
              <a:rPr lang="es-ES_tradnl" sz="2800" dirty="0" smtClean="0">
                <a:solidFill>
                  <a:schemeClr val="bg1"/>
                </a:solidFill>
              </a:rPr>
              <a:t> en pequeñas cantidades, partes de ellas pasan al jugo en el proceso de extracción, confiriéndole al mismo un efecto deseable.</a:t>
            </a:r>
          </a:p>
          <a:p>
            <a:pPr algn="just" eaLnBrk="1" hangingPunct="1">
              <a:lnSpc>
                <a:spcPct val="80000"/>
              </a:lnSpc>
              <a:buFont typeface="Wingdings" pitchFamily="2" charset="2"/>
              <a:buNone/>
            </a:pPr>
            <a:endParaRPr lang="es-ES_tradnl" sz="2800" dirty="0" smtClean="0">
              <a:solidFill>
                <a:schemeClr val="bg1"/>
              </a:solidFill>
            </a:endParaRPr>
          </a:p>
          <a:p>
            <a:pPr algn="just" eaLnBrk="1" hangingPunct="1">
              <a:lnSpc>
                <a:spcPct val="80000"/>
              </a:lnSpc>
              <a:buFont typeface="Wingdings" pitchFamily="2" charset="2"/>
              <a:buChar char="q"/>
            </a:pPr>
            <a:r>
              <a:rPr lang="es-ES_tradnl" sz="2800" dirty="0" smtClean="0">
                <a:solidFill>
                  <a:schemeClr val="bg1"/>
                </a:solidFill>
              </a:rPr>
              <a:t>Las pectinas desarrollan un papel importante en </a:t>
            </a:r>
            <a:r>
              <a:rPr lang="es-ES_tradnl" sz="2800" b="1" dirty="0" smtClean="0">
                <a:solidFill>
                  <a:schemeClr val="bg1"/>
                </a:solidFill>
              </a:rPr>
              <a:t>la turbidez del jugo</a:t>
            </a:r>
            <a:r>
              <a:rPr lang="es-ES_tradnl" sz="2800" dirty="0" smtClean="0">
                <a:solidFill>
                  <a:schemeClr val="bg1"/>
                </a:solidFill>
              </a:rPr>
              <a:t>, llamado vulgarmente </a:t>
            </a:r>
            <a:r>
              <a:rPr lang="es-ES_tradnl" sz="2800" b="1" i="1" dirty="0" smtClean="0">
                <a:solidFill>
                  <a:schemeClr val="bg1"/>
                </a:solidFill>
              </a:rPr>
              <a:t>“</a:t>
            </a:r>
            <a:r>
              <a:rPr lang="es-ES_tradnl" sz="2800" b="1" i="1" dirty="0" err="1" smtClean="0">
                <a:solidFill>
                  <a:schemeClr val="bg1"/>
                </a:solidFill>
              </a:rPr>
              <a:t>cloud</a:t>
            </a:r>
            <a:r>
              <a:rPr lang="es-ES_tradnl" sz="2800" b="1" i="1" dirty="0" smtClean="0">
                <a:solidFill>
                  <a:schemeClr val="bg1"/>
                </a:solidFill>
              </a:rPr>
              <a:t>”</a:t>
            </a:r>
            <a:r>
              <a:rPr lang="es-ES_tradnl" sz="2800" dirty="0" smtClean="0">
                <a:solidFill>
                  <a:schemeClr val="bg1"/>
                </a:solidFill>
              </a:rPr>
              <a:t>, permitiendo mantener en suspensión fragmentos muy finos de pulpa.</a:t>
            </a:r>
          </a:p>
          <a:p>
            <a:pPr algn="just" eaLnBrk="1" hangingPunct="1">
              <a:lnSpc>
                <a:spcPct val="80000"/>
              </a:lnSpc>
              <a:buFont typeface="Wingdings" pitchFamily="2" charset="2"/>
              <a:buNone/>
            </a:pPr>
            <a:endParaRPr lang="es-ES_tradnl" sz="2800" dirty="0" smtClean="0">
              <a:solidFill>
                <a:schemeClr val="bg1"/>
              </a:solidFill>
            </a:endParaRPr>
          </a:p>
          <a:p>
            <a:pPr algn="just" eaLnBrk="1" hangingPunct="1">
              <a:lnSpc>
                <a:spcPct val="80000"/>
              </a:lnSpc>
              <a:buFont typeface="Wingdings" pitchFamily="2" charset="2"/>
              <a:buChar char="q"/>
            </a:pPr>
            <a:r>
              <a:rPr lang="es-ES_tradnl" sz="2800" dirty="0" smtClean="0">
                <a:solidFill>
                  <a:schemeClr val="bg1"/>
                </a:solidFill>
              </a:rPr>
              <a:t>Además, las pectinas son las que le confieren al jugo </a:t>
            </a:r>
            <a:r>
              <a:rPr lang="es-ES_tradnl" sz="2800" b="1" dirty="0" smtClean="0">
                <a:solidFill>
                  <a:schemeClr val="bg1"/>
                </a:solidFill>
              </a:rPr>
              <a:t>viscosidad</a:t>
            </a:r>
            <a:r>
              <a:rPr lang="es-ES_tradnl" sz="2800" dirty="0" smtClean="0">
                <a:solidFill>
                  <a:schemeClr val="bg1"/>
                </a:solidFill>
              </a:rPr>
              <a:t> que términos corriente llamamos </a:t>
            </a:r>
            <a:r>
              <a:rPr lang="es-ES_tradnl" sz="2800" b="1" dirty="0" smtClean="0">
                <a:solidFill>
                  <a:schemeClr val="bg1"/>
                </a:solidFill>
              </a:rPr>
              <a:t>“cuerpo del jugo”.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s-ES_tradnl" sz="2800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s-ES_tradnl" sz="4000" b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Compuestos nitrogenados</a:t>
            </a:r>
            <a:r>
              <a:rPr lang="es-ES_tradnl" sz="4000" dirty="0" smtClean="0"/>
              <a:t/>
            </a:r>
            <a:br>
              <a:rPr lang="es-ES_tradnl" sz="4000" dirty="0" smtClean="0"/>
            </a:br>
            <a:endParaRPr lang="es-ES_tradnl" sz="4000" dirty="0" smtClean="0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1125538"/>
            <a:ext cx="8229600" cy="5256212"/>
          </a:xfrm>
          <a:noFill/>
        </p:spPr>
        <p:txBody>
          <a:bodyPr/>
          <a:lstStyle/>
          <a:p>
            <a:pPr algn="just" eaLnBrk="1" hangingPunct="1">
              <a:lnSpc>
                <a:spcPct val="90000"/>
              </a:lnSpc>
              <a:buFont typeface="Wingdings" pitchFamily="2" charset="2"/>
              <a:buChar char="Ø"/>
            </a:pPr>
            <a:r>
              <a:rPr lang="es-ES_tradnl" sz="2400" dirty="0" smtClean="0">
                <a:solidFill>
                  <a:schemeClr val="bg1"/>
                </a:solidFill>
              </a:rPr>
              <a:t>Los constituyentes nitrogenados representan menos del 1% del de los sólidos solubles del jugo tanto en orgánicas e inorgánicas, con una presencia de 1 g/</a:t>
            </a:r>
            <a:r>
              <a:rPr lang="es-ES_tradnl" sz="2400" dirty="0" err="1" smtClean="0">
                <a:solidFill>
                  <a:schemeClr val="bg1"/>
                </a:solidFill>
              </a:rPr>
              <a:t>Lt</a:t>
            </a:r>
            <a:r>
              <a:rPr lang="es-ES_tradnl" sz="2400" dirty="0" smtClean="0">
                <a:solidFill>
                  <a:schemeClr val="bg1"/>
                </a:solidFill>
              </a:rPr>
              <a:t> de Nitrógeno total y 0,15 a 0,40 g/</a:t>
            </a:r>
            <a:r>
              <a:rPr lang="es-ES_tradnl" sz="2400" dirty="0" err="1" smtClean="0">
                <a:solidFill>
                  <a:schemeClr val="bg1"/>
                </a:solidFill>
              </a:rPr>
              <a:t>Lt</a:t>
            </a:r>
            <a:r>
              <a:rPr lang="es-ES_tradnl" sz="2400" dirty="0" smtClean="0">
                <a:solidFill>
                  <a:schemeClr val="bg1"/>
                </a:solidFill>
              </a:rPr>
              <a:t> como Nitrógeno de aminoácidos, dependiendo de la variedad y de los factores agronómicos y tecnológicos.</a:t>
            </a:r>
          </a:p>
          <a:p>
            <a:pPr algn="just" eaLnBrk="1" hangingPunct="1">
              <a:lnSpc>
                <a:spcPct val="90000"/>
              </a:lnSpc>
              <a:buFont typeface="Wingdings" pitchFamily="2" charset="2"/>
              <a:buNone/>
            </a:pPr>
            <a:endParaRPr lang="es-ES_tradnl" sz="2400" dirty="0" smtClean="0">
              <a:solidFill>
                <a:schemeClr val="bg1"/>
              </a:solidFill>
            </a:endParaRPr>
          </a:p>
          <a:p>
            <a:pPr algn="just" eaLnBrk="1" hangingPunct="1">
              <a:lnSpc>
                <a:spcPct val="90000"/>
              </a:lnSpc>
              <a:buFont typeface="Wingdings" pitchFamily="2" charset="2"/>
              <a:buChar char="Ø"/>
            </a:pPr>
            <a:r>
              <a:rPr lang="es-ES_tradnl" sz="2400" dirty="0" smtClean="0">
                <a:solidFill>
                  <a:schemeClr val="bg1"/>
                </a:solidFill>
              </a:rPr>
              <a:t>Los aminoácidos más importantes son entre otros: </a:t>
            </a:r>
            <a:r>
              <a:rPr lang="es-ES_tradnl" b="1" dirty="0" err="1" smtClean="0">
                <a:solidFill>
                  <a:schemeClr val="bg1"/>
                </a:solidFill>
              </a:rPr>
              <a:t>prolina</a:t>
            </a:r>
            <a:r>
              <a:rPr lang="es-ES_tradnl" sz="2400" dirty="0" smtClean="0">
                <a:solidFill>
                  <a:schemeClr val="bg1"/>
                </a:solidFill>
              </a:rPr>
              <a:t>, ácido </a:t>
            </a:r>
            <a:r>
              <a:rPr lang="es-ES_tradnl" sz="2400" dirty="0" err="1" smtClean="0">
                <a:solidFill>
                  <a:schemeClr val="bg1"/>
                </a:solidFill>
              </a:rPr>
              <a:t>aspártico</a:t>
            </a:r>
            <a:r>
              <a:rPr lang="es-ES_tradnl" sz="2400" dirty="0" smtClean="0">
                <a:solidFill>
                  <a:schemeClr val="bg1"/>
                </a:solidFill>
              </a:rPr>
              <a:t>, </a:t>
            </a:r>
            <a:r>
              <a:rPr lang="es-ES_tradnl" sz="2400" dirty="0" err="1" smtClean="0">
                <a:solidFill>
                  <a:schemeClr val="bg1"/>
                </a:solidFill>
              </a:rPr>
              <a:t>aspargina</a:t>
            </a:r>
            <a:r>
              <a:rPr lang="es-ES_tradnl" sz="2400" dirty="0" smtClean="0">
                <a:solidFill>
                  <a:schemeClr val="bg1"/>
                </a:solidFill>
              </a:rPr>
              <a:t>, </a:t>
            </a:r>
            <a:r>
              <a:rPr lang="es-ES_tradnl" sz="2400" dirty="0" err="1" smtClean="0">
                <a:solidFill>
                  <a:schemeClr val="bg1"/>
                </a:solidFill>
              </a:rPr>
              <a:t>arginina</a:t>
            </a:r>
            <a:r>
              <a:rPr lang="es-ES_tradnl" sz="2400" dirty="0" smtClean="0">
                <a:solidFill>
                  <a:schemeClr val="bg1"/>
                </a:solidFill>
              </a:rPr>
              <a:t>, ácido   g-</a:t>
            </a:r>
            <a:r>
              <a:rPr lang="es-ES_tradnl" sz="2400" dirty="0" err="1" smtClean="0">
                <a:solidFill>
                  <a:schemeClr val="bg1"/>
                </a:solidFill>
              </a:rPr>
              <a:t>aminobutírico</a:t>
            </a:r>
            <a:r>
              <a:rPr lang="es-ES_tradnl" sz="2400" dirty="0" smtClean="0">
                <a:solidFill>
                  <a:schemeClr val="bg1"/>
                </a:solidFill>
              </a:rPr>
              <a:t> y </a:t>
            </a:r>
            <a:r>
              <a:rPr lang="es-ES_tradnl" sz="2400" dirty="0" err="1" smtClean="0">
                <a:solidFill>
                  <a:schemeClr val="bg1"/>
                </a:solidFill>
              </a:rPr>
              <a:t>alanina</a:t>
            </a:r>
            <a:r>
              <a:rPr lang="es-ES_tradnl" sz="2400" dirty="0" smtClean="0">
                <a:solidFill>
                  <a:schemeClr val="bg1"/>
                </a:solidFill>
              </a:rPr>
              <a:t>.</a:t>
            </a:r>
          </a:p>
          <a:p>
            <a:pPr algn="just" eaLnBrk="1" hangingPunct="1">
              <a:lnSpc>
                <a:spcPct val="90000"/>
              </a:lnSpc>
              <a:buFont typeface="Wingdings" pitchFamily="2" charset="2"/>
              <a:buNone/>
            </a:pPr>
            <a:endParaRPr lang="es-ES_tradnl" sz="2400" dirty="0" smtClean="0">
              <a:solidFill>
                <a:schemeClr val="bg1"/>
              </a:solidFill>
            </a:endParaRPr>
          </a:p>
          <a:p>
            <a:pPr algn="just" eaLnBrk="1" hangingPunct="1">
              <a:lnSpc>
                <a:spcPct val="90000"/>
              </a:lnSpc>
              <a:buFont typeface="Wingdings" pitchFamily="2" charset="2"/>
              <a:buChar char="Ø"/>
            </a:pPr>
            <a:r>
              <a:rPr lang="es-ES_tradnl" sz="2400" dirty="0" smtClean="0">
                <a:solidFill>
                  <a:schemeClr val="bg1"/>
                </a:solidFill>
              </a:rPr>
              <a:t>Desde el punto de vista bromatológico su determinación es importante para evaluar, junto a otros parámetros, la </a:t>
            </a:r>
            <a:r>
              <a:rPr lang="es-ES_tradnl" sz="2400" b="1" dirty="0" smtClean="0">
                <a:solidFill>
                  <a:schemeClr val="bg1"/>
                </a:solidFill>
              </a:rPr>
              <a:t>“genuinidad”</a:t>
            </a:r>
            <a:r>
              <a:rPr lang="es-ES_tradnl" sz="2400" dirty="0" smtClean="0">
                <a:solidFill>
                  <a:schemeClr val="bg1"/>
                </a:solidFill>
              </a:rPr>
              <a:t> de un jugo o bebida cítrica.</a:t>
            </a:r>
          </a:p>
          <a:p>
            <a:pPr algn="just" eaLnBrk="1" hangingPunct="1">
              <a:lnSpc>
                <a:spcPct val="90000"/>
              </a:lnSpc>
              <a:buFontTx/>
              <a:buNone/>
            </a:pPr>
            <a:endParaRPr lang="es-ES_tradnl" sz="1800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71472" y="0"/>
            <a:ext cx="8229600" cy="500066"/>
          </a:xfrm>
        </p:spPr>
        <p:txBody>
          <a:bodyPr/>
          <a:lstStyle/>
          <a:p>
            <a:r>
              <a:rPr lang="es-AR" sz="1800" b="1" dirty="0" smtClean="0">
                <a:solidFill>
                  <a:schemeClr val="bg1"/>
                </a:solidFill>
              </a:rPr>
              <a:t>% aminoácidos presente en los jugos cítricos</a:t>
            </a:r>
            <a:endParaRPr lang="es-AR" sz="1800" b="1" dirty="0">
              <a:solidFill>
                <a:schemeClr val="bg1"/>
              </a:solidFill>
            </a:endParaRPr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</p:nvPr>
        </p:nvGraphicFramePr>
        <p:xfrm>
          <a:off x="642910" y="642918"/>
          <a:ext cx="8001056" cy="6035040"/>
        </p:xfrm>
        <a:graphic>
          <a:graphicData uri="http://schemas.openxmlformats.org/drawingml/2006/table">
            <a:tbl>
              <a:tblPr/>
              <a:tblGrid>
                <a:gridCol w="1954056"/>
                <a:gridCol w="1511750"/>
                <a:gridCol w="1511750"/>
                <a:gridCol w="1511750"/>
                <a:gridCol w="1511750"/>
              </a:tblGrid>
              <a:tr h="281848">
                <a:tc>
                  <a:txBody>
                    <a:bodyPr/>
                    <a:lstStyle/>
                    <a:p>
                      <a:pPr algn="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s-AR" sz="1800" b="1" dirty="0">
                          <a:solidFill>
                            <a:schemeClr val="bg1"/>
                          </a:solidFill>
                          <a:latin typeface="Arial"/>
                          <a:ea typeface="Arial"/>
                          <a:cs typeface="Arial"/>
                        </a:rPr>
                        <a:t>Jugo de:</a:t>
                      </a:r>
                      <a:endParaRPr lang="es-AR" sz="2400" dirty="0">
                        <a:solidFill>
                          <a:schemeClr val="bg1"/>
                        </a:solidFill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s-AR" sz="1800" b="1">
                          <a:solidFill>
                            <a:schemeClr val="bg1"/>
                          </a:solidFill>
                          <a:latin typeface="Arial"/>
                          <a:ea typeface="Arial"/>
                          <a:cs typeface="Arial"/>
                        </a:rPr>
                        <a:t>naranjas</a:t>
                      </a:r>
                      <a:endParaRPr lang="es-AR" sz="2400">
                        <a:solidFill>
                          <a:schemeClr val="bg1"/>
                        </a:solidFill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s-AR" sz="1800" b="1">
                          <a:solidFill>
                            <a:schemeClr val="bg1"/>
                          </a:solidFill>
                          <a:latin typeface="Arial"/>
                          <a:ea typeface="Arial"/>
                          <a:cs typeface="Arial"/>
                        </a:rPr>
                        <a:t>mandarinas</a:t>
                      </a:r>
                      <a:endParaRPr lang="es-AR" sz="2400">
                        <a:solidFill>
                          <a:schemeClr val="bg1"/>
                        </a:solidFill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s-AR" sz="1800" b="1">
                          <a:solidFill>
                            <a:schemeClr val="bg1"/>
                          </a:solidFill>
                          <a:latin typeface="Arial"/>
                          <a:ea typeface="Arial"/>
                          <a:cs typeface="Arial"/>
                        </a:rPr>
                        <a:t>pomelos</a:t>
                      </a:r>
                      <a:endParaRPr lang="es-AR" sz="2400">
                        <a:solidFill>
                          <a:schemeClr val="bg1"/>
                        </a:solidFill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s-AR" sz="1800" b="1">
                          <a:solidFill>
                            <a:schemeClr val="bg1"/>
                          </a:solidFill>
                          <a:latin typeface="Arial"/>
                          <a:ea typeface="Arial"/>
                          <a:cs typeface="Arial"/>
                        </a:rPr>
                        <a:t>limones</a:t>
                      </a:r>
                      <a:endParaRPr lang="es-AR" sz="2400">
                        <a:solidFill>
                          <a:schemeClr val="bg1"/>
                        </a:solidFill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81848">
                <a:tc>
                  <a:txBody>
                    <a:bodyPr/>
                    <a:lstStyle/>
                    <a:p>
                      <a:pPr algn="just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s-AR" sz="1800" dirty="0" err="1">
                          <a:solidFill>
                            <a:schemeClr val="bg1"/>
                          </a:solidFill>
                          <a:latin typeface="Arial"/>
                          <a:ea typeface="Arial"/>
                          <a:cs typeface="Arial"/>
                        </a:rPr>
                        <a:t>Prolina</a:t>
                      </a:r>
                      <a:endParaRPr lang="es-AR" sz="2400" dirty="0">
                        <a:solidFill>
                          <a:schemeClr val="bg1"/>
                        </a:solidFill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s-AR" sz="1800" dirty="0">
                          <a:solidFill>
                            <a:schemeClr val="bg1"/>
                          </a:solidFill>
                          <a:latin typeface="Arial"/>
                          <a:ea typeface="Arial"/>
                          <a:cs typeface="Arial"/>
                        </a:rPr>
                        <a:t>38,9%</a:t>
                      </a:r>
                      <a:endParaRPr lang="es-AR" sz="2400" dirty="0">
                        <a:solidFill>
                          <a:schemeClr val="bg1"/>
                        </a:solidFill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s-AR" sz="1800" dirty="0">
                          <a:solidFill>
                            <a:schemeClr val="bg1"/>
                          </a:solidFill>
                          <a:latin typeface="Arial"/>
                          <a:ea typeface="Arial"/>
                          <a:cs typeface="Arial"/>
                        </a:rPr>
                        <a:t>25,9%</a:t>
                      </a:r>
                      <a:endParaRPr lang="es-AR" sz="2400" dirty="0">
                        <a:solidFill>
                          <a:schemeClr val="bg1"/>
                        </a:solidFill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s-AR" sz="1800" dirty="0">
                          <a:solidFill>
                            <a:schemeClr val="bg1"/>
                          </a:solidFill>
                          <a:latin typeface="Arial"/>
                          <a:ea typeface="Arial"/>
                          <a:cs typeface="Arial"/>
                        </a:rPr>
                        <a:t>18,9%</a:t>
                      </a:r>
                      <a:endParaRPr lang="es-AR" sz="2400" dirty="0">
                        <a:solidFill>
                          <a:schemeClr val="bg1"/>
                        </a:solidFill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s-AR" sz="1800" dirty="0">
                          <a:solidFill>
                            <a:schemeClr val="bg1"/>
                          </a:solidFill>
                          <a:latin typeface="Arial"/>
                          <a:ea typeface="Arial"/>
                          <a:cs typeface="Arial"/>
                        </a:rPr>
                        <a:t>25,5%</a:t>
                      </a:r>
                      <a:endParaRPr lang="es-AR" sz="2400" dirty="0">
                        <a:solidFill>
                          <a:schemeClr val="bg1"/>
                        </a:solidFill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</a:tr>
              <a:tr h="266342">
                <a:tc>
                  <a:txBody>
                    <a:bodyPr/>
                    <a:lstStyle/>
                    <a:p>
                      <a:pPr algn="just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s-AR" sz="1800" dirty="0" err="1">
                          <a:solidFill>
                            <a:schemeClr val="bg1"/>
                          </a:solidFill>
                          <a:latin typeface="Arial"/>
                          <a:ea typeface="Arial"/>
                          <a:cs typeface="Arial"/>
                        </a:rPr>
                        <a:t>Arginina</a:t>
                      </a:r>
                      <a:endParaRPr lang="es-AR" sz="2400" dirty="0">
                        <a:solidFill>
                          <a:schemeClr val="bg1"/>
                        </a:solidFill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s-AR" sz="1800" dirty="0">
                          <a:solidFill>
                            <a:schemeClr val="bg1"/>
                          </a:solidFill>
                          <a:latin typeface="Arial"/>
                          <a:ea typeface="Arial"/>
                          <a:cs typeface="Arial"/>
                        </a:rPr>
                        <a:t>18,9%</a:t>
                      </a:r>
                      <a:endParaRPr lang="es-AR" sz="2400" dirty="0">
                        <a:solidFill>
                          <a:schemeClr val="bg1"/>
                        </a:solidFill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s-AR" sz="1800" dirty="0">
                          <a:solidFill>
                            <a:schemeClr val="bg1"/>
                          </a:solidFill>
                          <a:latin typeface="Arial"/>
                          <a:ea typeface="Arial"/>
                          <a:cs typeface="Arial"/>
                        </a:rPr>
                        <a:t>21,8%</a:t>
                      </a:r>
                      <a:endParaRPr lang="es-AR" sz="2400" dirty="0">
                        <a:solidFill>
                          <a:schemeClr val="bg1"/>
                        </a:solidFill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s-AR" sz="1800" dirty="0">
                          <a:solidFill>
                            <a:schemeClr val="bg1"/>
                          </a:solidFill>
                          <a:latin typeface="Arial"/>
                          <a:ea typeface="Arial"/>
                          <a:cs typeface="Arial"/>
                        </a:rPr>
                        <a:t>15,1%</a:t>
                      </a:r>
                      <a:endParaRPr lang="es-AR" sz="2400" dirty="0">
                        <a:solidFill>
                          <a:schemeClr val="bg1"/>
                        </a:solidFill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s-AR" sz="1800" dirty="0">
                          <a:solidFill>
                            <a:schemeClr val="bg1"/>
                          </a:solidFill>
                          <a:latin typeface="Arial"/>
                          <a:ea typeface="Arial"/>
                          <a:cs typeface="Arial"/>
                        </a:rPr>
                        <a:t>1,9%</a:t>
                      </a:r>
                      <a:endParaRPr lang="es-AR" sz="2400" dirty="0">
                        <a:solidFill>
                          <a:schemeClr val="bg1"/>
                        </a:solidFill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</a:tr>
              <a:tr h="266342">
                <a:tc>
                  <a:txBody>
                    <a:bodyPr/>
                    <a:lstStyle/>
                    <a:p>
                      <a:pPr algn="just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s-AR" sz="1800">
                          <a:solidFill>
                            <a:schemeClr val="bg1"/>
                          </a:solidFill>
                          <a:latin typeface="Arial"/>
                          <a:ea typeface="Arial"/>
                          <a:cs typeface="Arial"/>
                        </a:rPr>
                        <a:t>Asparragina</a:t>
                      </a:r>
                      <a:endParaRPr lang="es-AR" sz="2400">
                        <a:solidFill>
                          <a:schemeClr val="bg1"/>
                        </a:solidFill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s-AR" sz="1800" dirty="0">
                          <a:solidFill>
                            <a:schemeClr val="bg1"/>
                          </a:solidFill>
                          <a:latin typeface="Arial"/>
                          <a:ea typeface="Arial"/>
                          <a:cs typeface="Arial"/>
                        </a:rPr>
                        <a:t>9,3%</a:t>
                      </a:r>
                      <a:endParaRPr lang="es-AR" sz="2400" dirty="0">
                        <a:solidFill>
                          <a:schemeClr val="bg1"/>
                        </a:solidFill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s-AR" sz="1800">
                          <a:solidFill>
                            <a:schemeClr val="bg1"/>
                          </a:solidFill>
                          <a:latin typeface="Arial"/>
                          <a:ea typeface="Arial"/>
                          <a:cs typeface="Arial"/>
                        </a:rPr>
                        <a:t>22,0%</a:t>
                      </a:r>
                      <a:endParaRPr lang="es-AR" sz="2400">
                        <a:solidFill>
                          <a:schemeClr val="bg1"/>
                        </a:solidFill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s-AR" sz="1800">
                          <a:solidFill>
                            <a:schemeClr val="bg1"/>
                          </a:solidFill>
                          <a:latin typeface="Arial"/>
                          <a:ea typeface="Arial"/>
                          <a:cs typeface="Arial"/>
                        </a:rPr>
                        <a:t>13,5%</a:t>
                      </a:r>
                      <a:endParaRPr lang="es-AR" sz="2400">
                        <a:solidFill>
                          <a:schemeClr val="bg1"/>
                        </a:solidFill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s-AR" sz="1800">
                          <a:solidFill>
                            <a:schemeClr val="bg1"/>
                          </a:solidFill>
                          <a:latin typeface="Arial"/>
                          <a:ea typeface="Arial"/>
                          <a:cs typeface="Arial"/>
                        </a:rPr>
                        <a:t>9,9%</a:t>
                      </a:r>
                      <a:endParaRPr lang="es-AR" sz="2400">
                        <a:solidFill>
                          <a:schemeClr val="bg1"/>
                        </a:solidFill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</a:tr>
              <a:tr h="266342">
                <a:tc>
                  <a:txBody>
                    <a:bodyPr/>
                    <a:lstStyle/>
                    <a:p>
                      <a:pPr algn="just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s-AR" sz="1800">
                          <a:solidFill>
                            <a:schemeClr val="bg1"/>
                          </a:solidFill>
                          <a:latin typeface="Arial"/>
                          <a:ea typeface="Arial"/>
                          <a:cs typeface="Arial"/>
                        </a:rPr>
                        <a:t>Ácido aspártico</a:t>
                      </a:r>
                      <a:endParaRPr lang="es-AR" sz="2400">
                        <a:solidFill>
                          <a:schemeClr val="bg1"/>
                        </a:solidFill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s-AR" sz="1800" dirty="0">
                          <a:solidFill>
                            <a:schemeClr val="bg1"/>
                          </a:solidFill>
                          <a:latin typeface="Arial"/>
                          <a:ea typeface="Arial"/>
                          <a:cs typeface="Arial"/>
                        </a:rPr>
                        <a:t>8,0%</a:t>
                      </a:r>
                      <a:endParaRPr lang="es-AR" sz="2400" dirty="0">
                        <a:solidFill>
                          <a:schemeClr val="bg1"/>
                        </a:solidFill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s-AR" sz="1800">
                          <a:solidFill>
                            <a:schemeClr val="bg1"/>
                          </a:solidFill>
                          <a:latin typeface="Arial"/>
                          <a:ea typeface="Arial"/>
                          <a:cs typeface="Arial"/>
                        </a:rPr>
                        <a:t>9,3%</a:t>
                      </a:r>
                      <a:endParaRPr lang="es-AR" sz="2400">
                        <a:solidFill>
                          <a:schemeClr val="bg1"/>
                        </a:solidFill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s-AR" sz="1800">
                          <a:solidFill>
                            <a:schemeClr val="bg1"/>
                          </a:solidFill>
                          <a:latin typeface="Arial"/>
                          <a:ea typeface="Arial"/>
                          <a:cs typeface="Arial"/>
                        </a:rPr>
                        <a:t>26,0%</a:t>
                      </a:r>
                      <a:endParaRPr lang="es-AR" sz="2400">
                        <a:solidFill>
                          <a:schemeClr val="bg1"/>
                        </a:solidFill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s-AR" sz="1800">
                          <a:solidFill>
                            <a:schemeClr val="bg1"/>
                          </a:solidFill>
                          <a:latin typeface="Arial"/>
                          <a:ea typeface="Arial"/>
                          <a:cs typeface="Arial"/>
                        </a:rPr>
                        <a:t>22,3%</a:t>
                      </a:r>
                      <a:endParaRPr lang="es-AR" sz="2400">
                        <a:solidFill>
                          <a:schemeClr val="bg1"/>
                        </a:solidFill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</a:tr>
              <a:tr h="281848">
                <a:tc>
                  <a:txBody>
                    <a:bodyPr/>
                    <a:lstStyle/>
                    <a:p>
                      <a:pPr algn="just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s-AR" sz="1800">
                          <a:solidFill>
                            <a:schemeClr val="bg1"/>
                          </a:solidFill>
                          <a:latin typeface="Symbol"/>
                          <a:ea typeface="Arial"/>
                          <a:cs typeface="Arial"/>
                        </a:rPr>
                        <a:t>g</a:t>
                      </a:r>
                      <a:r>
                        <a:rPr lang="es-AR" sz="1800">
                          <a:solidFill>
                            <a:schemeClr val="bg1"/>
                          </a:solidFill>
                          <a:latin typeface="Arial"/>
                          <a:ea typeface="Arial"/>
                          <a:cs typeface="Arial"/>
                        </a:rPr>
                        <a:t>-amino butírico</a:t>
                      </a:r>
                      <a:endParaRPr lang="es-AR" sz="2400">
                        <a:solidFill>
                          <a:schemeClr val="bg1"/>
                        </a:solidFill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s-AR" sz="1800" dirty="0">
                          <a:solidFill>
                            <a:schemeClr val="bg1"/>
                          </a:solidFill>
                          <a:latin typeface="Arial"/>
                          <a:ea typeface="Arial"/>
                          <a:cs typeface="Arial"/>
                        </a:rPr>
                        <a:t>6,5%</a:t>
                      </a:r>
                      <a:endParaRPr lang="es-AR" sz="2400" dirty="0">
                        <a:solidFill>
                          <a:schemeClr val="bg1"/>
                        </a:solidFill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s-AR" sz="1800" dirty="0">
                          <a:solidFill>
                            <a:schemeClr val="bg1"/>
                          </a:solidFill>
                          <a:latin typeface="Arial"/>
                          <a:ea typeface="Arial"/>
                          <a:cs typeface="Arial"/>
                        </a:rPr>
                        <a:t>4,7%</a:t>
                      </a:r>
                      <a:endParaRPr lang="es-AR" sz="2400" dirty="0">
                        <a:solidFill>
                          <a:schemeClr val="bg1"/>
                        </a:solidFill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s-AR" sz="1800" dirty="0">
                          <a:solidFill>
                            <a:schemeClr val="bg1"/>
                          </a:solidFill>
                          <a:latin typeface="Arial"/>
                          <a:ea typeface="Arial"/>
                          <a:cs typeface="Arial"/>
                        </a:rPr>
                        <a:t>6,1%</a:t>
                      </a:r>
                      <a:endParaRPr lang="es-AR" sz="2400" dirty="0">
                        <a:solidFill>
                          <a:schemeClr val="bg1"/>
                        </a:solidFill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s-AR" sz="1800" dirty="0">
                          <a:solidFill>
                            <a:schemeClr val="bg1"/>
                          </a:solidFill>
                          <a:latin typeface="Arial"/>
                          <a:ea typeface="Arial"/>
                          <a:cs typeface="Arial"/>
                        </a:rPr>
                        <a:t>4,3%</a:t>
                      </a:r>
                      <a:endParaRPr lang="es-AR" sz="2400" dirty="0">
                        <a:solidFill>
                          <a:schemeClr val="bg1"/>
                        </a:solidFill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</a:tr>
              <a:tr h="266342">
                <a:tc>
                  <a:txBody>
                    <a:bodyPr/>
                    <a:lstStyle/>
                    <a:p>
                      <a:pPr algn="just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s-AR" sz="1800">
                          <a:solidFill>
                            <a:schemeClr val="bg1"/>
                          </a:solidFill>
                          <a:latin typeface="Arial"/>
                          <a:ea typeface="Arial"/>
                          <a:cs typeface="Arial"/>
                        </a:rPr>
                        <a:t>Ácido glutámico</a:t>
                      </a:r>
                      <a:endParaRPr lang="es-AR" sz="2400">
                        <a:solidFill>
                          <a:schemeClr val="bg1"/>
                        </a:solidFill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s-AR" sz="1800" dirty="0">
                          <a:solidFill>
                            <a:schemeClr val="bg1"/>
                          </a:solidFill>
                          <a:latin typeface="Arial"/>
                          <a:ea typeface="Arial"/>
                          <a:cs typeface="Arial"/>
                        </a:rPr>
                        <a:t>4,9%</a:t>
                      </a:r>
                      <a:endParaRPr lang="es-AR" sz="2400" dirty="0">
                        <a:solidFill>
                          <a:schemeClr val="bg1"/>
                        </a:solidFill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s-AR" sz="1800" dirty="0">
                          <a:solidFill>
                            <a:schemeClr val="bg1"/>
                          </a:solidFill>
                          <a:latin typeface="Arial"/>
                          <a:ea typeface="Arial"/>
                          <a:cs typeface="Arial"/>
                        </a:rPr>
                        <a:t>4,1%</a:t>
                      </a:r>
                      <a:endParaRPr lang="es-AR" sz="2400" dirty="0">
                        <a:solidFill>
                          <a:schemeClr val="bg1"/>
                        </a:solidFill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s-AR" sz="1800" dirty="0">
                          <a:solidFill>
                            <a:schemeClr val="bg1"/>
                          </a:solidFill>
                          <a:latin typeface="Arial"/>
                          <a:ea typeface="Arial"/>
                          <a:cs typeface="Arial"/>
                        </a:rPr>
                        <a:t>7,0%</a:t>
                      </a:r>
                      <a:endParaRPr lang="es-AR" sz="2400" dirty="0">
                        <a:solidFill>
                          <a:schemeClr val="bg1"/>
                        </a:solidFill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s-AR" sz="1800" dirty="0">
                          <a:solidFill>
                            <a:schemeClr val="bg1"/>
                          </a:solidFill>
                          <a:latin typeface="Arial"/>
                          <a:ea typeface="Arial"/>
                          <a:cs typeface="Arial"/>
                        </a:rPr>
                        <a:t>11,8%</a:t>
                      </a:r>
                      <a:endParaRPr lang="es-AR" sz="2400" dirty="0">
                        <a:solidFill>
                          <a:schemeClr val="bg1"/>
                        </a:solidFill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</a:tr>
              <a:tr h="266342">
                <a:tc>
                  <a:txBody>
                    <a:bodyPr/>
                    <a:lstStyle/>
                    <a:p>
                      <a:pPr algn="just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s-AR" sz="1800">
                          <a:solidFill>
                            <a:schemeClr val="bg1"/>
                          </a:solidFill>
                          <a:latin typeface="Arial"/>
                          <a:ea typeface="Arial"/>
                          <a:cs typeface="Arial"/>
                        </a:rPr>
                        <a:t>Serina</a:t>
                      </a:r>
                      <a:endParaRPr lang="es-AR" sz="2400">
                        <a:solidFill>
                          <a:schemeClr val="bg1"/>
                        </a:solidFill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s-AR" sz="1800" dirty="0">
                          <a:solidFill>
                            <a:schemeClr val="bg1"/>
                          </a:solidFill>
                          <a:latin typeface="Arial"/>
                          <a:ea typeface="Arial"/>
                          <a:cs typeface="Arial"/>
                        </a:rPr>
                        <a:t>4,9%</a:t>
                      </a:r>
                      <a:endParaRPr lang="es-AR" sz="2400" dirty="0">
                        <a:solidFill>
                          <a:schemeClr val="bg1"/>
                        </a:solidFill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s-AR" sz="1800" dirty="0">
                          <a:solidFill>
                            <a:schemeClr val="bg1"/>
                          </a:solidFill>
                          <a:latin typeface="Arial"/>
                          <a:ea typeface="Arial"/>
                          <a:cs typeface="Arial"/>
                        </a:rPr>
                        <a:t>4,9%</a:t>
                      </a:r>
                      <a:endParaRPr lang="es-AR" sz="2400" dirty="0">
                        <a:solidFill>
                          <a:schemeClr val="bg1"/>
                        </a:solidFill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s-AR" sz="1800">
                          <a:solidFill>
                            <a:schemeClr val="bg1"/>
                          </a:solidFill>
                          <a:latin typeface="Arial"/>
                          <a:ea typeface="Arial"/>
                          <a:cs typeface="Arial"/>
                        </a:rPr>
                        <a:t>4,8%</a:t>
                      </a:r>
                      <a:endParaRPr lang="es-AR" sz="2400">
                        <a:solidFill>
                          <a:schemeClr val="bg1"/>
                        </a:solidFill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s-AR" sz="1800" dirty="0">
                          <a:solidFill>
                            <a:schemeClr val="bg1"/>
                          </a:solidFill>
                          <a:latin typeface="Arial"/>
                          <a:ea typeface="Arial"/>
                          <a:cs typeface="Arial"/>
                        </a:rPr>
                        <a:t>10,6%</a:t>
                      </a:r>
                      <a:endParaRPr lang="es-AR" sz="2400" dirty="0">
                        <a:solidFill>
                          <a:schemeClr val="bg1"/>
                        </a:solidFill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</a:tr>
              <a:tr h="266342">
                <a:tc>
                  <a:txBody>
                    <a:bodyPr/>
                    <a:lstStyle/>
                    <a:p>
                      <a:pPr algn="just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s-AR" sz="1800">
                          <a:solidFill>
                            <a:schemeClr val="bg1"/>
                          </a:solidFill>
                          <a:latin typeface="Arial"/>
                          <a:ea typeface="Arial"/>
                          <a:cs typeface="Arial"/>
                        </a:rPr>
                        <a:t>Alanina</a:t>
                      </a:r>
                      <a:endParaRPr lang="es-AR" sz="2400">
                        <a:solidFill>
                          <a:schemeClr val="bg1"/>
                        </a:solidFill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s-AR" sz="1800">
                          <a:solidFill>
                            <a:schemeClr val="bg1"/>
                          </a:solidFill>
                          <a:latin typeface="Arial"/>
                          <a:ea typeface="Arial"/>
                          <a:cs typeface="Arial"/>
                        </a:rPr>
                        <a:t>3,1%</a:t>
                      </a:r>
                      <a:endParaRPr lang="es-AR" sz="2400">
                        <a:solidFill>
                          <a:schemeClr val="bg1"/>
                        </a:solidFill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s-AR" sz="1800" dirty="0">
                          <a:solidFill>
                            <a:schemeClr val="bg1"/>
                          </a:solidFill>
                          <a:latin typeface="Arial"/>
                          <a:ea typeface="Arial"/>
                          <a:cs typeface="Arial"/>
                        </a:rPr>
                        <a:t>1,8%</a:t>
                      </a:r>
                      <a:endParaRPr lang="es-AR" sz="2400" dirty="0">
                        <a:solidFill>
                          <a:schemeClr val="bg1"/>
                        </a:solidFill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s-AR" sz="1800">
                          <a:solidFill>
                            <a:schemeClr val="bg1"/>
                          </a:solidFill>
                          <a:latin typeface="Arial"/>
                          <a:ea typeface="Arial"/>
                          <a:cs typeface="Arial"/>
                        </a:rPr>
                        <a:t>2,9%</a:t>
                      </a:r>
                      <a:endParaRPr lang="es-AR" sz="2400">
                        <a:solidFill>
                          <a:schemeClr val="bg1"/>
                        </a:solidFill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s-AR" sz="1800">
                          <a:solidFill>
                            <a:schemeClr val="bg1"/>
                          </a:solidFill>
                          <a:latin typeface="Arial"/>
                          <a:ea typeface="Arial"/>
                          <a:cs typeface="Arial"/>
                        </a:rPr>
                        <a:t>5,6%</a:t>
                      </a:r>
                      <a:endParaRPr lang="es-AR" sz="2400">
                        <a:solidFill>
                          <a:schemeClr val="bg1"/>
                        </a:solidFill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66342">
                <a:tc>
                  <a:txBody>
                    <a:bodyPr/>
                    <a:lstStyle/>
                    <a:p>
                      <a:pPr algn="just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s-AR" sz="1800">
                          <a:solidFill>
                            <a:schemeClr val="bg1"/>
                          </a:solidFill>
                          <a:latin typeface="Arial"/>
                          <a:ea typeface="Arial"/>
                          <a:cs typeface="Arial"/>
                        </a:rPr>
                        <a:t>Lisina</a:t>
                      </a:r>
                      <a:endParaRPr lang="es-AR" sz="2400">
                        <a:solidFill>
                          <a:schemeClr val="bg1"/>
                        </a:solidFill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s-AR" sz="1800">
                          <a:solidFill>
                            <a:schemeClr val="bg1"/>
                          </a:solidFill>
                          <a:latin typeface="Arial"/>
                          <a:ea typeface="Arial"/>
                          <a:cs typeface="Arial"/>
                        </a:rPr>
                        <a:t>1,6%</a:t>
                      </a:r>
                      <a:endParaRPr lang="es-AR" sz="2400">
                        <a:solidFill>
                          <a:schemeClr val="bg1"/>
                        </a:solidFill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s-AR" sz="1800" dirty="0">
                          <a:solidFill>
                            <a:schemeClr val="bg1"/>
                          </a:solidFill>
                          <a:latin typeface="Arial"/>
                          <a:ea typeface="Arial"/>
                          <a:cs typeface="Arial"/>
                        </a:rPr>
                        <a:t>1,0%</a:t>
                      </a:r>
                      <a:endParaRPr lang="es-AR" sz="2400" dirty="0">
                        <a:solidFill>
                          <a:schemeClr val="bg1"/>
                        </a:solidFill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s-AR" sz="1800">
                          <a:solidFill>
                            <a:schemeClr val="bg1"/>
                          </a:solidFill>
                          <a:latin typeface="Arial"/>
                          <a:ea typeface="Arial"/>
                          <a:cs typeface="Arial"/>
                        </a:rPr>
                        <a:t>1,0%</a:t>
                      </a:r>
                      <a:endParaRPr lang="es-AR" sz="2400">
                        <a:solidFill>
                          <a:schemeClr val="bg1"/>
                        </a:solidFill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s-AR" sz="1800">
                          <a:solidFill>
                            <a:schemeClr val="bg1"/>
                          </a:solidFill>
                          <a:latin typeface="Arial"/>
                          <a:ea typeface="Arial"/>
                          <a:cs typeface="Arial"/>
                        </a:rPr>
                        <a:t>0,6%</a:t>
                      </a:r>
                      <a:endParaRPr lang="es-AR" sz="2400">
                        <a:solidFill>
                          <a:schemeClr val="bg1"/>
                        </a:solidFill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66342">
                <a:tc>
                  <a:txBody>
                    <a:bodyPr/>
                    <a:lstStyle/>
                    <a:p>
                      <a:pPr algn="just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s-AR" sz="1800">
                          <a:solidFill>
                            <a:schemeClr val="bg1"/>
                          </a:solidFill>
                          <a:latin typeface="Arial"/>
                          <a:ea typeface="Arial"/>
                          <a:cs typeface="Arial"/>
                        </a:rPr>
                        <a:t>Fenilalanina</a:t>
                      </a:r>
                      <a:endParaRPr lang="es-AR" sz="2400">
                        <a:solidFill>
                          <a:schemeClr val="bg1"/>
                        </a:solidFill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s-AR" sz="1800">
                          <a:solidFill>
                            <a:schemeClr val="bg1"/>
                          </a:solidFill>
                          <a:latin typeface="Arial"/>
                          <a:ea typeface="Arial"/>
                          <a:cs typeface="Arial"/>
                        </a:rPr>
                        <a:t>0,9%</a:t>
                      </a:r>
                      <a:endParaRPr lang="es-AR" sz="2400">
                        <a:solidFill>
                          <a:schemeClr val="bg1"/>
                        </a:solidFill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s-AR" sz="1800" dirty="0">
                          <a:solidFill>
                            <a:schemeClr val="bg1"/>
                          </a:solidFill>
                          <a:latin typeface="Arial"/>
                          <a:ea typeface="Arial"/>
                          <a:cs typeface="Arial"/>
                        </a:rPr>
                        <a:t>1,3%</a:t>
                      </a:r>
                      <a:endParaRPr lang="es-AR" sz="2400" dirty="0">
                        <a:solidFill>
                          <a:schemeClr val="bg1"/>
                        </a:solidFill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s-AR" sz="1800">
                          <a:solidFill>
                            <a:schemeClr val="bg1"/>
                          </a:solidFill>
                          <a:latin typeface="Arial"/>
                          <a:ea typeface="Arial"/>
                          <a:cs typeface="Arial"/>
                        </a:rPr>
                        <a:t>1,0%</a:t>
                      </a:r>
                      <a:endParaRPr lang="es-AR" sz="2400">
                        <a:solidFill>
                          <a:schemeClr val="bg1"/>
                        </a:solidFill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s-AR" sz="1800" dirty="0">
                          <a:solidFill>
                            <a:schemeClr val="bg1"/>
                          </a:solidFill>
                          <a:latin typeface="Arial"/>
                          <a:ea typeface="Arial"/>
                          <a:cs typeface="Arial"/>
                        </a:rPr>
                        <a:t>1,2%</a:t>
                      </a:r>
                      <a:endParaRPr lang="es-AR" sz="2400" dirty="0">
                        <a:solidFill>
                          <a:schemeClr val="bg1"/>
                        </a:solidFill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50836">
                <a:tc>
                  <a:txBody>
                    <a:bodyPr/>
                    <a:lstStyle/>
                    <a:p>
                      <a:pPr algn="just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s-AR" sz="1800">
                          <a:solidFill>
                            <a:schemeClr val="bg1"/>
                          </a:solidFill>
                          <a:latin typeface="Arial"/>
                          <a:ea typeface="Arial"/>
                          <a:cs typeface="Arial"/>
                        </a:rPr>
                        <a:t>Treonina</a:t>
                      </a:r>
                      <a:endParaRPr lang="es-AR" sz="2400">
                        <a:solidFill>
                          <a:schemeClr val="bg1"/>
                        </a:solidFill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s-AR" sz="1800">
                          <a:solidFill>
                            <a:schemeClr val="bg1"/>
                          </a:solidFill>
                          <a:latin typeface="Arial"/>
                          <a:ea typeface="Arial"/>
                          <a:cs typeface="Arial"/>
                        </a:rPr>
                        <a:t>0,8%</a:t>
                      </a:r>
                      <a:endParaRPr lang="es-AR" sz="2400">
                        <a:solidFill>
                          <a:schemeClr val="bg1"/>
                        </a:solidFill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s-AR" sz="1800" dirty="0">
                          <a:solidFill>
                            <a:schemeClr val="bg1"/>
                          </a:solidFill>
                          <a:latin typeface="Arial"/>
                          <a:ea typeface="Arial"/>
                          <a:cs typeface="Arial"/>
                        </a:rPr>
                        <a:t>0,8%</a:t>
                      </a:r>
                      <a:endParaRPr lang="es-AR" sz="2400" dirty="0">
                        <a:solidFill>
                          <a:schemeClr val="bg1"/>
                        </a:solidFill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s-AR" sz="1800">
                          <a:solidFill>
                            <a:schemeClr val="bg1"/>
                          </a:solidFill>
                          <a:latin typeface="Arial"/>
                          <a:ea typeface="Arial"/>
                          <a:cs typeface="Arial"/>
                        </a:rPr>
                        <a:t>1,0%</a:t>
                      </a:r>
                      <a:endParaRPr lang="es-AR" sz="2400">
                        <a:solidFill>
                          <a:schemeClr val="bg1"/>
                        </a:solidFill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s-AR" sz="1800">
                          <a:solidFill>
                            <a:schemeClr val="bg1"/>
                          </a:solidFill>
                          <a:latin typeface="Arial"/>
                          <a:ea typeface="Arial"/>
                          <a:cs typeface="Arial"/>
                        </a:rPr>
                        <a:t>1,9%</a:t>
                      </a:r>
                      <a:endParaRPr lang="es-AR" sz="2400">
                        <a:solidFill>
                          <a:schemeClr val="bg1"/>
                        </a:solidFill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66342">
                <a:tc>
                  <a:txBody>
                    <a:bodyPr/>
                    <a:lstStyle/>
                    <a:p>
                      <a:pPr algn="just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s-AR" sz="1800">
                          <a:solidFill>
                            <a:schemeClr val="bg1"/>
                          </a:solidFill>
                          <a:latin typeface="Arial"/>
                          <a:ea typeface="Arial"/>
                          <a:cs typeface="Arial"/>
                        </a:rPr>
                        <a:t>Glicina</a:t>
                      </a:r>
                      <a:endParaRPr lang="es-AR" sz="2400">
                        <a:solidFill>
                          <a:schemeClr val="bg1"/>
                        </a:solidFill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s-AR" sz="1800">
                          <a:solidFill>
                            <a:schemeClr val="bg1"/>
                          </a:solidFill>
                          <a:latin typeface="Arial"/>
                          <a:ea typeface="Arial"/>
                          <a:cs typeface="Arial"/>
                        </a:rPr>
                        <a:t>0,5%</a:t>
                      </a:r>
                      <a:endParaRPr lang="es-AR" sz="2400">
                        <a:solidFill>
                          <a:schemeClr val="bg1"/>
                        </a:solidFill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s-AR" sz="1800" dirty="0">
                          <a:solidFill>
                            <a:schemeClr val="bg1"/>
                          </a:solidFill>
                          <a:latin typeface="Arial"/>
                          <a:ea typeface="Arial"/>
                          <a:cs typeface="Arial"/>
                        </a:rPr>
                        <a:t>0,5%</a:t>
                      </a:r>
                      <a:endParaRPr lang="es-AR" sz="2400" dirty="0">
                        <a:solidFill>
                          <a:schemeClr val="bg1"/>
                        </a:solidFill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s-AR" sz="1800" dirty="0">
                          <a:solidFill>
                            <a:schemeClr val="bg1"/>
                          </a:solidFill>
                          <a:latin typeface="Arial"/>
                          <a:ea typeface="Arial"/>
                          <a:cs typeface="Arial"/>
                        </a:rPr>
                        <a:t>0,6%</a:t>
                      </a:r>
                      <a:endParaRPr lang="es-AR" sz="2400" dirty="0">
                        <a:solidFill>
                          <a:schemeClr val="bg1"/>
                        </a:solidFill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s-AR" sz="1800">
                          <a:solidFill>
                            <a:schemeClr val="bg1"/>
                          </a:solidFill>
                          <a:latin typeface="Arial"/>
                          <a:ea typeface="Arial"/>
                          <a:cs typeface="Arial"/>
                        </a:rPr>
                        <a:t>0,6%</a:t>
                      </a:r>
                      <a:endParaRPr lang="es-AR" sz="2400">
                        <a:solidFill>
                          <a:schemeClr val="bg1"/>
                        </a:solidFill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66342">
                <a:tc>
                  <a:txBody>
                    <a:bodyPr/>
                    <a:lstStyle/>
                    <a:p>
                      <a:pPr algn="just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s-AR" sz="1800">
                          <a:solidFill>
                            <a:schemeClr val="bg1"/>
                          </a:solidFill>
                          <a:latin typeface="Arial"/>
                          <a:ea typeface="Arial"/>
                          <a:cs typeface="Arial"/>
                        </a:rPr>
                        <a:t>Valina</a:t>
                      </a:r>
                      <a:endParaRPr lang="es-AR" sz="2400">
                        <a:solidFill>
                          <a:schemeClr val="bg1"/>
                        </a:solidFill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s-AR" sz="1800">
                          <a:solidFill>
                            <a:schemeClr val="bg1"/>
                          </a:solidFill>
                          <a:latin typeface="Arial"/>
                          <a:ea typeface="Arial"/>
                          <a:cs typeface="Arial"/>
                        </a:rPr>
                        <a:t>0,4%</a:t>
                      </a:r>
                      <a:endParaRPr lang="es-AR" sz="2400">
                        <a:solidFill>
                          <a:schemeClr val="bg1"/>
                        </a:solidFill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s-AR" sz="1800">
                          <a:solidFill>
                            <a:schemeClr val="bg1"/>
                          </a:solidFill>
                          <a:latin typeface="Arial"/>
                          <a:ea typeface="Arial"/>
                          <a:cs typeface="Arial"/>
                        </a:rPr>
                        <a:t>0,5%</a:t>
                      </a:r>
                      <a:endParaRPr lang="es-AR" sz="2400">
                        <a:solidFill>
                          <a:schemeClr val="bg1"/>
                        </a:solidFill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s-AR" sz="1800" dirty="0">
                          <a:solidFill>
                            <a:schemeClr val="bg1"/>
                          </a:solidFill>
                          <a:latin typeface="Arial"/>
                          <a:ea typeface="Arial"/>
                          <a:cs typeface="Arial"/>
                        </a:rPr>
                        <a:t>0,6%</a:t>
                      </a:r>
                      <a:endParaRPr lang="es-AR" sz="2400" dirty="0">
                        <a:solidFill>
                          <a:schemeClr val="bg1"/>
                        </a:solidFill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s-AR" sz="1800">
                          <a:solidFill>
                            <a:schemeClr val="bg1"/>
                          </a:solidFill>
                          <a:latin typeface="Arial"/>
                          <a:ea typeface="Arial"/>
                          <a:cs typeface="Arial"/>
                        </a:rPr>
                        <a:t>0,6%</a:t>
                      </a:r>
                      <a:endParaRPr lang="es-AR" sz="2400">
                        <a:solidFill>
                          <a:schemeClr val="bg1"/>
                        </a:solidFill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66342">
                <a:tc>
                  <a:txBody>
                    <a:bodyPr/>
                    <a:lstStyle/>
                    <a:p>
                      <a:pPr algn="just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s-AR" sz="1800">
                          <a:solidFill>
                            <a:schemeClr val="bg1"/>
                          </a:solidFill>
                          <a:latin typeface="Arial"/>
                          <a:ea typeface="Arial"/>
                          <a:cs typeface="Arial"/>
                        </a:rPr>
                        <a:t>Histidina</a:t>
                      </a:r>
                      <a:endParaRPr lang="es-AR" sz="2400">
                        <a:solidFill>
                          <a:schemeClr val="bg1"/>
                        </a:solidFill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s-AR" sz="1800">
                          <a:solidFill>
                            <a:schemeClr val="bg1"/>
                          </a:solidFill>
                          <a:latin typeface="Arial"/>
                          <a:ea typeface="Arial"/>
                          <a:cs typeface="Arial"/>
                        </a:rPr>
                        <a:t>0,4%</a:t>
                      </a:r>
                      <a:endParaRPr lang="es-AR" sz="2400">
                        <a:solidFill>
                          <a:schemeClr val="bg1"/>
                        </a:solidFill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s-AR" sz="1800">
                          <a:solidFill>
                            <a:schemeClr val="bg1"/>
                          </a:solidFill>
                          <a:latin typeface="Arial"/>
                          <a:ea typeface="Arial"/>
                          <a:cs typeface="Arial"/>
                        </a:rPr>
                        <a:t>0,4%</a:t>
                      </a:r>
                      <a:endParaRPr lang="es-AR" sz="2400">
                        <a:solidFill>
                          <a:schemeClr val="bg1"/>
                        </a:solidFill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s-AR" sz="1800" dirty="0">
                          <a:solidFill>
                            <a:schemeClr val="bg1"/>
                          </a:solidFill>
                          <a:latin typeface="Arial"/>
                          <a:ea typeface="Arial"/>
                          <a:cs typeface="Arial"/>
                        </a:rPr>
                        <a:t>0,5%</a:t>
                      </a:r>
                      <a:endParaRPr lang="es-AR" sz="2400" dirty="0">
                        <a:solidFill>
                          <a:schemeClr val="bg1"/>
                        </a:solidFill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s-AR" sz="1800">
                          <a:solidFill>
                            <a:schemeClr val="bg1"/>
                          </a:solidFill>
                          <a:latin typeface="Arial"/>
                          <a:ea typeface="Arial"/>
                          <a:cs typeface="Arial"/>
                        </a:rPr>
                        <a:t>0,9%</a:t>
                      </a:r>
                      <a:endParaRPr lang="es-AR" sz="2400">
                        <a:solidFill>
                          <a:schemeClr val="bg1"/>
                        </a:solidFill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66342">
                <a:tc>
                  <a:txBody>
                    <a:bodyPr/>
                    <a:lstStyle/>
                    <a:p>
                      <a:pPr algn="just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s-AR" sz="1800">
                          <a:solidFill>
                            <a:schemeClr val="bg1"/>
                          </a:solidFill>
                          <a:latin typeface="Arial"/>
                          <a:ea typeface="Arial"/>
                          <a:cs typeface="Arial"/>
                        </a:rPr>
                        <a:t>Tirosina</a:t>
                      </a:r>
                      <a:endParaRPr lang="es-AR" sz="2400">
                        <a:solidFill>
                          <a:schemeClr val="bg1"/>
                        </a:solidFill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s-AR" sz="1800">
                          <a:solidFill>
                            <a:schemeClr val="bg1"/>
                          </a:solidFill>
                          <a:latin typeface="Arial"/>
                          <a:ea typeface="Arial"/>
                          <a:cs typeface="Arial"/>
                        </a:rPr>
                        <a:t>0,3%</a:t>
                      </a:r>
                      <a:endParaRPr lang="es-AR" sz="2400">
                        <a:solidFill>
                          <a:schemeClr val="bg1"/>
                        </a:solidFill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s-AR" sz="1800">
                          <a:solidFill>
                            <a:schemeClr val="bg1"/>
                          </a:solidFill>
                          <a:latin typeface="Arial"/>
                          <a:ea typeface="Arial"/>
                          <a:cs typeface="Arial"/>
                        </a:rPr>
                        <a:t>0,3%</a:t>
                      </a:r>
                      <a:endParaRPr lang="es-AR" sz="2400">
                        <a:solidFill>
                          <a:schemeClr val="bg1"/>
                        </a:solidFill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s-AR" sz="1800" dirty="0">
                          <a:solidFill>
                            <a:schemeClr val="bg1"/>
                          </a:solidFill>
                          <a:latin typeface="Arial"/>
                          <a:ea typeface="Arial"/>
                          <a:cs typeface="Arial"/>
                        </a:rPr>
                        <a:t>0,3%</a:t>
                      </a:r>
                      <a:endParaRPr lang="es-AR" sz="2400" dirty="0">
                        <a:solidFill>
                          <a:schemeClr val="bg1"/>
                        </a:solidFill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s-AR" sz="1800">
                          <a:solidFill>
                            <a:schemeClr val="bg1"/>
                          </a:solidFill>
                          <a:latin typeface="Arial"/>
                          <a:ea typeface="Arial"/>
                          <a:cs typeface="Arial"/>
                        </a:rPr>
                        <a:t>0,6%</a:t>
                      </a:r>
                      <a:endParaRPr lang="es-AR" sz="2400">
                        <a:solidFill>
                          <a:schemeClr val="bg1"/>
                        </a:solidFill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66342">
                <a:tc>
                  <a:txBody>
                    <a:bodyPr/>
                    <a:lstStyle/>
                    <a:p>
                      <a:pPr algn="just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s-AR" sz="1800">
                          <a:solidFill>
                            <a:schemeClr val="bg1"/>
                          </a:solidFill>
                          <a:latin typeface="Arial"/>
                          <a:ea typeface="Arial"/>
                          <a:cs typeface="Arial"/>
                        </a:rPr>
                        <a:t>Ornitina</a:t>
                      </a:r>
                      <a:endParaRPr lang="es-AR" sz="2400">
                        <a:solidFill>
                          <a:schemeClr val="bg1"/>
                        </a:solidFill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s-AR" sz="1800">
                          <a:solidFill>
                            <a:schemeClr val="bg1"/>
                          </a:solidFill>
                          <a:latin typeface="Arial"/>
                          <a:ea typeface="Arial"/>
                          <a:cs typeface="Arial"/>
                        </a:rPr>
                        <a:t>0,3%</a:t>
                      </a:r>
                      <a:endParaRPr lang="es-AR" sz="2400">
                        <a:solidFill>
                          <a:schemeClr val="bg1"/>
                        </a:solidFill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s-AR" sz="1800">
                          <a:solidFill>
                            <a:schemeClr val="bg1"/>
                          </a:solidFill>
                          <a:latin typeface="Arial"/>
                          <a:ea typeface="Arial"/>
                          <a:cs typeface="Arial"/>
                        </a:rPr>
                        <a:t>0,3%</a:t>
                      </a:r>
                      <a:endParaRPr lang="es-AR" sz="2400">
                        <a:solidFill>
                          <a:schemeClr val="bg1"/>
                        </a:solidFill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s-AR" sz="1800" dirty="0">
                          <a:solidFill>
                            <a:schemeClr val="bg1"/>
                          </a:solidFill>
                          <a:latin typeface="Arial"/>
                          <a:ea typeface="Arial"/>
                          <a:cs typeface="Arial"/>
                        </a:rPr>
                        <a:t>0,3%</a:t>
                      </a:r>
                      <a:endParaRPr lang="es-AR" sz="2400" dirty="0">
                        <a:solidFill>
                          <a:schemeClr val="bg1"/>
                        </a:solidFill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s-AR" sz="1800">
                          <a:solidFill>
                            <a:schemeClr val="bg1"/>
                          </a:solidFill>
                          <a:latin typeface="Arial"/>
                          <a:ea typeface="Arial"/>
                          <a:cs typeface="Arial"/>
                        </a:rPr>
                        <a:t>0,6%</a:t>
                      </a:r>
                      <a:endParaRPr lang="es-AR" sz="2400">
                        <a:solidFill>
                          <a:schemeClr val="bg1"/>
                        </a:solidFill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66342">
                <a:tc>
                  <a:txBody>
                    <a:bodyPr/>
                    <a:lstStyle/>
                    <a:p>
                      <a:pPr algn="just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s-AR" sz="1800">
                          <a:solidFill>
                            <a:schemeClr val="bg1"/>
                          </a:solidFill>
                          <a:latin typeface="Arial"/>
                          <a:ea typeface="Arial"/>
                          <a:cs typeface="Arial"/>
                        </a:rPr>
                        <a:t>Iso-leucina</a:t>
                      </a:r>
                      <a:endParaRPr lang="es-AR" sz="2400">
                        <a:solidFill>
                          <a:schemeClr val="bg1"/>
                        </a:solidFill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s-AR" sz="1800">
                          <a:solidFill>
                            <a:schemeClr val="bg1"/>
                          </a:solidFill>
                          <a:latin typeface="Arial"/>
                          <a:ea typeface="Arial"/>
                          <a:cs typeface="Arial"/>
                        </a:rPr>
                        <a:t>0,2%</a:t>
                      </a:r>
                      <a:endParaRPr lang="es-AR" sz="2400">
                        <a:solidFill>
                          <a:schemeClr val="bg1"/>
                        </a:solidFill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s-AR" sz="1800">
                          <a:solidFill>
                            <a:schemeClr val="bg1"/>
                          </a:solidFill>
                          <a:latin typeface="Arial"/>
                          <a:ea typeface="Arial"/>
                          <a:cs typeface="Arial"/>
                        </a:rPr>
                        <a:t>0,2%</a:t>
                      </a:r>
                      <a:endParaRPr lang="es-AR" sz="2400">
                        <a:solidFill>
                          <a:schemeClr val="bg1"/>
                        </a:solidFill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s-AR" sz="1800" dirty="0">
                          <a:solidFill>
                            <a:schemeClr val="bg1"/>
                          </a:solidFill>
                          <a:latin typeface="Arial"/>
                          <a:ea typeface="Arial"/>
                          <a:cs typeface="Arial"/>
                        </a:rPr>
                        <a:t>0,2%</a:t>
                      </a:r>
                      <a:endParaRPr lang="es-AR" sz="2400" dirty="0">
                        <a:solidFill>
                          <a:schemeClr val="bg1"/>
                        </a:solidFill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s-AR" sz="1800">
                          <a:solidFill>
                            <a:schemeClr val="bg1"/>
                          </a:solidFill>
                          <a:latin typeface="Arial"/>
                          <a:ea typeface="Arial"/>
                          <a:cs typeface="Arial"/>
                        </a:rPr>
                        <a:t>0,4%</a:t>
                      </a:r>
                      <a:endParaRPr lang="es-AR" sz="2400">
                        <a:solidFill>
                          <a:schemeClr val="bg1"/>
                        </a:solidFill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66342">
                <a:tc>
                  <a:txBody>
                    <a:bodyPr/>
                    <a:lstStyle/>
                    <a:p>
                      <a:pPr algn="just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s-AR" sz="1800">
                          <a:solidFill>
                            <a:schemeClr val="bg1"/>
                          </a:solidFill>
                          <a:latin typeface="Arial"/>
                          <a:ea typeface="Arial"/>
                          <a:cs typeface="Arial"/>
                        </a:rPr>
                        <a:t>Leucina</a:t>
                      </a:r>
                      <a:endParaRPr lang="es-AR" sz="2400">
                        <a:solidFill>
                          <a:schemeClr val="bg1"/>
                        </a:solidFill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s-AR" sz="1800">
                          <a:solidFill>
                            <a:schemeClr val="bg1"/>
                          </a:solidFill>
                          <a:latin typeface="Arial"/>
                          <a:ea typeface="Arial"/>
                          <a:cs typeface="Arial"/>
                        </a:rPr>
                        <a:t>0,2%</a:t>
                      </a:r>
                      <a:endParaRPr lang="es-AR" sz="2400">
                        <a:solidFill>
                          <a:schemeClr val="bg1"/>
                        </a:solidFill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s-AR" sz="1800">
                          <a:solidFill>
                            <a:schemeClr val="bg1"/>
                          </a:solidFill>
                          <a:latin typeface="Arial"/>
                          <a:ea typeface="Arial"/>
                          <a:cs typeface="Arial"/>
                        </a:rPr>
                        <a:t>0,2%</a:t>
                      </a:r>
                      <a:endParaRPr lang="es-AR" sz="2400">
                        <a:solidFill>
                          <a:schemeClr val="bg1"/>
                        </a:solidFill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s-AR" sz="1800" dirty="0">
                          <a:solidFill>
                            <a:schemeClr val="bg1"/>
                          </a:solidFill>
                          <a:latin typeface="Arial"/>
                          <a:ea typeface="Arial"/>
                          <a:cs typeface="Arial"/>
                        </a:rPr>
                        <a:t>0,2%</a:t>
                      </a:r>
                      <a:endParaRPr lang="es-AR" sz="2400" dirty="0">
                        <a:solidFill>
                          <a:schemeClr val="bg1"/>
                        </a:solidFill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s-AR" sz="1800">
                          <a:solidFill>
                            <a:schemeClr val="bg1"/>
                          </a:solidFill>
                          <a:latin typeface="Arial"/>
                          <a:ea typeface="Arial"/>
                          <a:cs typeface="Arial"/>
                        </a:rPr>
                        <a:t>0,4%</a:t>
                      </a:r>
                      <a:endParaRPr lang="es-AR" sz="2400">
                        <a:solidFill>
                          <a:schemeClr val="bg1"/>
                        </a:solidFill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66342">
                <a:tc>
                  <a:txBody>
                    <a:bodyPr/>
                    <a:lstStyle/>
                    <a:p>
                      <a:pPr algn="just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s-AR" sz="1800">
                          <a:solidFill>
                            <a:schemeClr val="bg1"/>
                          </a:solidFill>
                          <a:latin typeface="Arial"/>
                          <a:ea typeface="Arial"/>
                          <a:cs typeface="Arial"/>
                        </a:rPr>
                        <a:t>Metionina</a:t>
                      </a:r>
                      <a:endParaRPr lang="es-AR" sz="2400">
                        <a:solidFill>
                          <a:schemeClr val="bg1"/>
                        </a:solidFill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s-AR" sz="1800">
                          <a:solidFill>
                            <a:schemeClr val="bg1"/>
                          </a:solidFill>
                          <a:latin typeface="Arial"/>
                          <a:ea typeface="Arial"/>
                          <a:cs typeface="Arial"/>
                        </a:rPr>
                        <a:t>0,1%</a:t>
                      </a:r>
                      <a:endParaRPr lang="es-AR" sz="2400">
                        <a:solidFill>
                          <a:schemeClr val="bg1"/>
                        </a:solidFill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s-AR" sz="1800">
                          <a:solidFill>
                            <a:schemeClr val="bg1"/>
                          </a:solidFill>
                          <a:latin typeface="Arial"/>
                          <a:ea typeface="Arial"/>
                          <a:cs typeface="Arial"/>
                        </a:rPr>
                        <a:t>0,1%</a:t>
                      </a:r>
                      <a:endParaRPr lang="es-AR" sz="2400">
                        <a:solidFill>
                          <a:schemeClr val="bg1"/>
                        </a:solidFill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s-AR" sz="1800">
                          <a:solidFill>
                            <a:schemeClr val="bg1"/>
                          </a:solidFill>
                          <a:latin typeface="Arial"/>
                          <a:ea typeface="Arial"/>
                          <a:cs typeface="Arial"/>
                        </a:rPr>
                        <a:t>0,1%</a:t>
                      </a:r>
                      <a:endParaRPr lang="es-AR" sz="2400">
                        <a:solidFill>
                          <a:schemeClr val="bg1"/>
                        </a:solidFill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s-AR" sz="1800" dirty="0">
                          <a:solidFill>
                            <a:schemeClr val="bg1"/>
                          </a:solidFill>
                          <a:latin typeface="Arial"/>
                          <a:ea typeface="Arial"/>
                          <a:cs typeface="Arial"/>
                        </a:rPr>
                        <a:t>0,1%</a:t>
                      </a:r>
                      <a:endParaRPr lang="es-AR" sz="2400" dirty="0">
                        <a:solidFill>
                          <a:schemeClr val="bg1"/>
                        </a:solidFill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4"/>
          <p:cNvSpPr>
            <a:spLocks noChangeArrowheads="1"/>
          </p:cNvSpPr>
          <p:nvPr/>
        </p:nvSpPr>
        <p:spPr bwMode="auto">
          <a:xfrm>
            <a:off x="3348038" y="115888"/>
            <a:ext cx="16240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_tradnl" sz="2400" b="1" dirty="0">
                <a:solidFill>
                  <a:schemeClr val="bg1"/>
                </a:solidFill>
              </a:rPr>
              <a:t>Vitaminas</a:t>
            </a:r>
          </a:p>
        </p:txBody>
      </p:sp>
      <p:sp>
        <p:nvSpPr>
          <p:cNvPr id="19459" name="Rectangle 5"/>
          <p:cNvSpPr>
            <a:spLocks noChangeArrowheads="1"/>
          </p:cNvSpPr>
          <p:nvPr/>
        </p:nvSpPr>
        <p:spPr bwMode="auto">
          <a:xfrm>
            <a:off x="468313" y="836613"/>
            <a:ext cx="8351837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_tradnl" sz="2000" b="1" dirty="0">
                <a:solidFill>
                  <a:schemeClr val="bg1"/>
                </a:solidFill>
              </a:rPr>
              <a:t>Todos los jugos cítricos contienen notables cantidades de ácido ascórbico. En el jugo de limón su contenido puede llegar hasta 80 mg/</a:t>
            </a:r>
            <a:r>
              <a:rPr lang="es-ES_tradnl" sz="2000" b="1" dirty="0" err="1">
                <a:solidFill>
                  <a:schemeClr val="bg1"/>
                </a:solidFill>
              </a:rPr>
              <a:t>Lt.</a:t>
            </a:r>
            <a:endParaRPr lang="es-ES_tradnl" sz="2000" b="1" dirty="0">
              <a:solidFill>
                <a:schemeClr val="bg1"/>
              </a:solidFill>
            </a:endParaRPr>
          </a:p>
        </p:txBody>
      </p:sp>
      <p:sp>
        <p:nvSpPr>
          <p:cNvPr id="19460" name="Rectangle 6"/>
          <p:cNvSpPr>
            <a:spLocks noChangeArrowheads="1"/>
          </p:cNvSpPr>
          <p:nvPr/>
        </p:nvSpPr>
        <p:spPr bwMode="auto">
          <a:xfrm>
            <a:off x="428596" y="2214554"/>
            <a:ext cx="8351837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_tradnl" b="1" dirty="0">
                <a:solidFill>
                  <a:schemeClr val="bg1"/>
                </a:solidFill>
              </a:rPr>
              <a:t>En los demás cítricos (naranja, pomelo y mandarina) el contenido de ácido ascórbico queda comprendido entre 35 a 55 mg/</a:t>
            </a:r>
            <a:r>
              <a:rPr lang="es-ES_tradnl" b="1" dirty="0" err="1">
                <a:solidFill>
                  <a:schemeClr val="bg1"/>
                </a:solidFill>
              </a:rPr>
              <a:t>Lt.</a:t>
            </a:r>
            <a:endParaRPr lang="es-ES_tradnl" b="1" dirty="0">
              <a:solidFill>
                <a:schemeClr val="bg1"/>
              </a:solidFill>
            </a:endParaRPr>
          </a:p>
        </p:txBody>
      </p:sp>
      <p:sp>
        <p:nvSpPr>
          <p:cNvPr id="19461" name="Rectangle 7"/>
          <p:cNvSpPr>
            <a:spLocks noChangeArrowheads="1"/>
          </p:cNvSpPr>
          <p:nvPr/>
        </p:nvSpPr>
        <p:spPr bwMode="auto">
          <a:xfrm>
            <a:off x="285720" y="3286124"/>
            <a:ext cx="864076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_tradnl" b="1" dirty="0">
                <a:solidFill>
                  <a:schemeClr val="bg1"/>
                </a:solidFill>
              </a:rPr>
              <a:t>El contenido de vitamina C de los jugos cítricos disminuye con el grado de madurez de las frutas.</a:t>
            </a:r>
          </a:p>
        </p:txBody>
      </p:sp>
      <p:sp>
        <p:nvSpPr>
          <p:cNvPr id="19462" name="Rectangle 8"/>
          <p:cNvSpPr>
            <a:spLocks noChangeArrowheads="1"/>
          </p:cNvSpPr>
          <p:nvPr/>
        </p:nvSpPr>
        <p:spPr bwMode="auto">
          <a:xfrm>
            <a:off x="357158" y="4643446"/>
            <a:ext cx="828198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_tradnl" b="1" dirty="0">
                <a:solidFill>
                  <a:schemeClr val="bg1"/>
                </a:solidFill>
              </a:rPr>
              <a:t>El jugo obtenido al principio de zafra puede alcanzar valores de 90 mg/</a:t>
            </a:r>
            <a:r>
              <a:rPr lang="es-ES_tradnl" b="1" dirty="0" err="1">
                <a:solidFill>
                  <a:schemeClr val="bg1"/>
                </a:solidFill>
              </a:rPr>
              <a:t>Lt</a:t>
            </a:r>
            <a:r>
              <a:rPr lang="es-ES_tradnl" b="1" dirty="0">
                <a:solidFill>
                  <a:schemeClr val="bg1"/>
                </a:solidFill>
              </a:rPr>
              <a:t> y al final de zafra valores próximos a 30 mg/</a:t>
            </a:r>
            <a:r>
              <a:rPr lang="es-ES_tradnl" b="1" dirty="0" err="1">
                <a:solidFill>
                  <a:schemeClr val="bg1"/>
                </a:solidFill>
              </a:rPr>
              <a:t>Lt.</a:t>
            </a:r>
            <a:endParaRPr lang="es-ES_tradnl" b="1" dirty="0">
              <a:solidFill>
                <a:schemeClr val="bg1"/>
              </a:solidFill>
            </a:endParaRPr>
          </a:p>
        </p:txBody>
      </p:sp>
      <p:sp>
        <p:nvSpPr>
          <p:cNvPr id="19463" name="Rectangle 10"/>
          <p:cNvSpPr>
            <a:spLocks noChangeArrowheads="1"/>
          </p:cNvSpPr>
          <p:nvPr/>
        </p:nvSpPr>
        <p:spPr bwMode="auto">
          <a:xfrm>
            <a:off x="285720" y="5929330"/>
            <a:ext cx="84248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_tradnl" b="1" dirty="0">
                <a:solidFill>
                  <a:schemeClr val="bg1"/>
                </a:solidFill>
              </a:rPr>
              <a:t>La degradación del ácido ascórbico es más estable de lo que se menciona</a:t>
            </a:r>
            <a:r>
              <a:rPr lang="es-ES_tradnl" b="1" dirty="0"/>
              <a:t>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4"/>
          <p:cNvSpPr>
            <a:spLocks noChangeArrowheads="1"/>
          </p:cNvSpPr>
          <p:nvPr/>
        </p:nvSpPr>
        <p:spPr bwMode="auto">
          <a:xfrm>
            <a:off x="179388" y="188913"/>
            <a:ext cx="8064500" cy="1096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S_tradnl" sz="2400" b="1">
                <a:solidFill>
                  <a:schemeClr val="bg1"/>
                </a:solidFill>
              </a:rPr>
              <a:t>ESTUDIO DE LA DEGRADACIÓN DEL ACIDO ASCÓRBICO EN JUGO DE NARANJA</a:t>
            </a:r>
          </a:p>
          <a:p>
            <a:pPr algn="ctr"/>
            <a:r>
              <a:rPr lang="es-ES_tradnl">
                <a:solidFill>
                  <a:schemeClr val="bg1"/>
                </a:solidFill>
              </a:rPr>
              <a:t>Larrocca, A.H., LITORAL CITRUS S.A. – AÑO 2005</a:t>
            </a:r>
          </a:p>
        </p:txBody>
      </p:sp>
      <p:pic>
        <p:nvPicPr>
          <p:cNvPr id="20483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22425" y="1268413"/>
            <a:ext cx="5330825" cy="542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250825" y="476250"/>
            <a:ext cx="8374063" cy="5832475"/>
          </a:xfrm>
          <a:noFill/>
        </p:spPr>
        <p:txBody>
          <a:bodyPr/>
          <a:lstStyle/>
          <a:p>
            <a:pPr algn="just" eaLnBrk="1" hangingPunct="1">
              <a:lnSpc>
                <a:spcPct val="90000"/>
              </a:lnSpc>
              <a:buFont typeface="Wingdings" pitchFamily="2" charset="2"/>
              <a:buChar char="q"/>
            </a:pPr>
            <a:r>
              <a:rPr lang="es-ES_tradnl" sz="2800" dirty="0" smtClean="0">
                <a:solidFill>
                  <a:schemeClr val="bg1"/>
                </a:solidFill>
              </a:rPr>
              <a:t>Además del ácido ascórbico ó Vitamina C, se han encontrado otras vitaminas como: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q"/>
            </a:pPr>
            <a:endParaRPr lang="es-ES_tradnl" sz="2800" dirty="0" smtClean="0">
              <a:solidFill>
                <a:schemeClr val="bg1"/>
              </a:solidFill>
            </a:endParaRPr>
          </a:p>
          <a:p>
            <a:pPr lvl="4" eaLnBrk="1" hangingPunct="1">
              <a:lnSpc>
                <a:spcPct val="90000"/>
              </a:lnSpc>
              <a:buFont typeface="Wingdings" pitchFamily="2" charset="2"/>
              <a:buChar char="Ø"/>
            </a:pPr>
            <a:r>
              <a:rPr lang="es-ES_tradnl" sz="1800" dirty="0" smtClean="0">
                <a:solidFill>
                  <a:schemeClr val="bg1"/>
                </a:solidFill>
              </a:rPr>
              <a:t> </a:t>
            </a:r>
            <a:r>
              <a:rPr lang="es-ES_tradnl" sz="2800" dirty="0" err="1" smtClean="0">
                <a:solidFill>
                  <a:schemeClr val="bg1"/>
                </a:solidFill>
              </a:rPr>
              <a:t>inositol</a:t>
            </a:r>
            <a:r>
              <a:rPr lang="es-ES_tradnl" sz="2800" dirty="0" smtClean="0">
                <a:solidFill>
                  <a:schemeClr val="bg1"/>
                </a:solidFill>
              </a:rPr>
              <a:t>, </a:t>
            </a:r>
          </a:p>
          <a:p>
            <a:pPr lvl="4" eaLnBrk="1" hangingPunct="1">
              <a:lnSpc>
                <a:spcPct val="90000"/>
              </a:lnSpc>
              <a:buFont typeface="Wingdings" pitchFamily="2" charset="2"/>
              <a:buChar char="Ø"/>
            </a:pPr>
            <a:r>
              <a:rPr lang="es-ES_tradnl" sz="2800" dirty="0" err="1" smtClean="0">
                <a:solidFill>
                  <a:schemeClr val="bg1"/>
                </a:solidFill>
              </a:rPr>
              <a:t>tiamina</a:t>
            </a:r>
            <a:r>
              <a:rPr lang="es-ES_tradnl" sz="2800" dirty="0" smtClean="0">
                <a:solidFill>
                  <a:schemeClr val="bg1"/>
                </a:solidFill>
              </a:rPr>
              <a:t>, </a:t>
            </a:r>
          </a:p>
          <a:p>
            <a:pPr lvl="4" eaLnBrk="1" hangingPunct="1">
              <a:lnSpc>
                <a:spcPct val="90000"/>
              </a:lnSpc>
              <a:buFont typeface="Wingdings" pitchFamily="2" charset="2"/>
              <a:buChar char="Ø"/>
            </a:pPr>
            <a:r>
              <a:rPr lang="es-ES_tradnl" sz="2800" dirty="0" err="1" smtClean="0">
                <a:solidFill>
                  <a:schemeClr val="bg1"/>
                </a:solidFill>
              </a:rPr>
              <a:t>riboflavina</a:t>
            </a:r>
            <a:r>
              <a:rPr lang="es-ES_tradnl" sz="2800" dirty="0" smtClean="0">
                <a:solidFill>
                  <a:schemeClr val="bg1"/>
                </a:solidFill>
              </a:rPr>
              <a:t>, </a:t>
            </a:r>
          </a:p>
          <a:p>
            <a:pPr lvl="4" eaLnBrk="1" hangingPunct="1">
              <a:lnSpc>
                <a:spcPct val="90000"/>
              </a:lnSpc>
              <a:buFont typeface="Wingdings" pitchFamily="2" charset="2"/>
              <a:buChar char="Ø"/>
            </a:pPr>
            <a:r>
              <a:rPr lang="es-ES_tradnl" sz="2800" dirty="0" smtClean="0">
                <a:solidFill>
                  <a:schemeClr val="bg1"/>
                </a:solidFill>
              </a:rPr>
              <a:t>ácido </a:t>
            </a:r>
            <a:r>
              <a:rPr lang="es-ES_tradnl" sz="2800" dirty="0" err="1" smtClean="0">
                <a:solidFill>
                  <a:schemeClr val="bg1"/>
                </a:solidFill>
              </a:rPr>
              <a:t>pantoténico</a:t>
            </a:r>
            <a:r>
              <a:rPr lang="es-ES_tradnl" sz="2800" dirty="0" smtClean="0">
                <a:solidFill>
                  <a:schemeClr val="bg1"/>
                </a:solidFill>
              </a:rPr>
              <a:t>, </a:t>
            </a:r>
          </a:p>
          <a:p>
            <a:pPr lvl="4" eaLnBrk="1" hangingPunct="1">
              <a:lnSpc>
                <a:spcPct val="90000"/>
              </a:lnSpc>
              <a:buFont typeface="Wingdings" pitchFamily="2" charset="2"/>
              <a:buChar char="Ø"/>
            </a:pPr>
            <a:r>
              <a:rPr lang="es-ES_tradnl" sz="2800" dirty="0" smtClean="0">
                <a:solidFill>
                  <a:schemeClr val="bg1"/>
                </a:solidFill>
              </a:rPr>
              <a:t>b-caroteno</a:t>
            </a:r>
            <a:r>
              <a:rPr lang="es-ES_tradnl" sz="1800" dirty="0" smtClean="0">
                <a:solidFill>
                  <a:schemeClr val="bg1"/>
                </a:solidFill>
              </a:rPr>
              <a:t>.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es-ES_tradnl" sz="2800" dirty="0" smtClean="0">
              <a:solidFill>
                <a:schemeClr val="bg1"/>
              </a:solidFill>
            </a:endParaRPr>
          </a:p>
          <a:p>
            <a:pPr algn="just" eaLnBrk="1" hangingPunct="1">
              <a:lnSpc>
                <a:spcPct val="90000"/>
              </a:lnSpc>
              <a:buFont typeface="Wingdings" pitchFamily="2" charset="2"/>
              <a:buChar char="q"/>
            </a:pPr>
            <a:r>
              <a:rPr lang="es-ES_tradnl" sz="2800" dirty="0" smtClean="0">
                <a:solidFill>
                  <a:schemeClr val="bg1"/>
                </a:solidFill>
              </a:rPr>
              <a:t>Exceptuando el </a:t>
            </a:r>
            <a:r>
              <a:rPr lang="es-ES_tradnl" sz="2800" dirty="0" err="1" smtClean="0">
                <a:solidFill>
                  <a:schemeClr val="bg1"/>
                </a:solidFill>
              </a:rPr>
              <a:t>inositol</a:t>
            </a:r>
            <a:r>
              <a:rPr lang="es-ES_tradnl" sz="2800" dirty="0" smtClean="0">
                <a:solidFill>
                  <a:schemeClr val="bg1"/>
                </a:solidFill>
              </a:rPr>
              <a:t>, se encuentran en muy bajas cantidades desde el punto de vista nutricional.</a:t>
            </a:r>
          </a:p>
          <a:p>
            <a:pPr eaLnBrk="1" hangingPunct="1">
              <a:lnSpc>
                <a:spcPct val="90000"/>
              </a:lnSpc>
            </a:pPr>
            <a:endParaRPr lang="es-ES_tradnl" sz="2800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188913"/>
            <a:ext cx="8229600" cy="633412"/>
          </a:xfrm>
          <a:noFill/>
        </p:spPr>
        <p:txBody>
          <a:bodyPr/>
          <a:lstStyle/>
          <a:p>
            <a:pPr eaLnBrk="1" hangingPunct="1"/>
            <a:r>
              <a:rPr lang="es-ES_tradnl" sz="3200" b="1" smtClean="0">
                <a:solidFill>
                  <a:schemeClr val="bg1"/>
                </a:solidFill>
              </a:rPr>
              <a:t>Constituyentes inorgánicos</a:t>
            </a:r>
            <a:r>
              <a:rPr lang="es-ES_tradnl" sz="2800" smtClean="0"/>
              <a:t/>
            </a:r>
            <a:br>
              <a:rPr lang="es-ES_tradnl" sz="2800" smtClean="0"/>
            </a:br>
            <a:endParaRPr lang="es-ES_tradnl" sz="2800" smtClean="0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765175"/>
            <a:ext cx="8497887" cy="5903913"/>
          </a:xfrm>
          <a:noFill/>
        </p:spPr>
        <p:txBody>
          <a:bodyPr/>
          <a:lstStyle/>
          <a:p>
            <a:pPr algn="just" eaLnBrk="1" hangingPunct="1">
              <a:lnSpc>
                <a:spcPct val="80000"/>
              </a:lnSpc>
              <a:buFont typeface="Wingdings" pitchFamily="2" charset="2"/>
              <a:buChar char="v"/>
            </a:pPr>
            <a:r>
              <a:rPr lang="es-ES_tradnl" sz="2400" dirty="0" smtClean="0">
                <a:solidFill>
                  <a:schemeClr val="bg1"/>
                </a:solidFill>
              </a:rPr>
              <a:t>Representan en forma de cenizas, el 0,3 – 0,5% del jugo.</a:t>
            </a:r>
          </a:p>
          <a:p>
            <a:pPr algn="just" eaLnBrk="1" hangingPunct="1">
              <a:lnSpc>
                <a:spcPct val="80000"/>
              </a:lnSpc>
              <a:buFont typeface="Wingdings" pitchFamily="2" charset="2"/>
              <a:buNone/>
            </a:pPr>
            <a:endParaRPr lang="es-ES_tradnl" sz="2400" dirty="0" smtClean="0">
              <a:solidFill>
                <a:schemeClr val="bg1"/>
              </a:solidFill>
            </a:endParaRPr>
          </a:p>
          <a:p>
            <a:pPr algn="just" eaLnBrk="1" hangingPunct="1">
              <a:lnSpc>
                <a:spcPct val="80000"/>
              </a:lnSpc>
              <a:buFont typeface="Wingdings" pitchFamily="2" charset="2"/>
              <a:buChar char="v"/>
            </a:pPr>
            <a:r>
              <a:rPr lang="es-ES_tradnl" sz="2400" dirty="0" smtClean="0">
                <a:solidFill>
                  <a:schemeClr val="bg1"/>
                </a:solidFill>
              </a:rPr>
              <a:t>La composición relativa se caracteriza por el elevado contenido en </a:t>
            </a:r>
            <a:r>
              <a:rPr lang="es-ES_tradnl" sz="2400" b="1" dirty="0" smtClean="0">
                <a:solidFill>
                  <a:schemeClr val="bg1"/>
                </a:solidFill>
              </a:rPr>
              <a:t>POTASIO</a:t>
            </a:r>
            <a:r>
              <a:rPr lang="es-ES_tradnl" sz="2400" dirty="0" smtClean="0">
                <a:solidFill>
                  <a:schemeClr val="bg1"/>
                </a:solidFill>
              </a:rPr>
              <a:t> (1200 – 2000 mg/</a:t>
            </a:r>
            <a:r>
              <a:rPr lang="es-ES_tradnl" sz="2400" dirty="0" err="1" smtClean="0">
                <a:solidFill>
                  <a:schemeClr val="bg1"/>
                </a:solidFill>
              </a:rPr>
              <a:t>Lt</a:t>
            </a:r>
            <a:r>
              <a:rPr lang="es-ES_tradnl" sz="2400" dirty="0" smtClean="0">
                <a:solidFill>
                  <a:schemeClr val="bg1"/>
                </a:solidFill>
              </a:rPr>
              <a:t>) y por el bajo contenido en </a:t>
            </a:r>
            <a:r>
              <a:rPr lang="es-ES_tradnl" sz="2400" b="1" dirty="0" smtClean="0">
                <a:solidFill>
                  <a:schemeClr val="bg1"/>
                </a:solidFill>
              </a:rPr>
              <a:t>SODIO</a:t>
            </a:r>
            <a:r>
              <a:rPr lang="es-ES_tradnl" sz="2400" dirty="0" smtClean="0">
                <a:solidFill>
                  <a:schemeClr val="bg1"/>
                </a:solidFill>
              </a:rPr>
              <a:t> (7 a 15 mg/</a:t>
            </a:r>
            <a:r>
              <a:rPr lang="es-ES_tradnl" sz="2400" dirty="0" err="1" smtClean="0">
                <a:solidFill>
                  <a:schemeClr val="bg1"/>
                </a:solidFill>
              </a:rPr>
              <a:t>Lt</a:t>
            </a:r>
            <a:r>
              <a:rPr lang="es-ES_tradnl" sz="2400" dirty="0" smtClean="0">
                <a:solidFill>
                  <a:schemeClr val="bg1"/>
                </a:solidFill>
              </a:rPr>
              <a:t>).</a:t>
            </a:r>
          </a:p>
          <a:p>
            <a:pPr algn="just" eaLnBrk="1" hangingPunct="1">
              <a:lnSpc>
                <a:spcPct val="80000"/>
              </a:lnSpc>
              <a:buFont typeface="Wingdings" pitchFamily="2" charset="2"/>
              <a:buNone/>
            </a:pPr>
            <a:endParaRPr lang="es-ES_tradnl" sz="2400" dirty="0" smtClean="0">
              <a:solidFill>
                <a:schemeClr val="bg1"/>
              </a:solidFill>
            </a:endParaRPr>
          </a:p>
          <a:p>
            <a:pPr algn="just" eaLnBrk="1" hangingPunct="1">
              <a:lnSpc>
                <a:spcPct val="80000"/>
              </a:lnSpc>
              <a:buFont typeface="Wingdings" pitchFamily="2" charset="2"/>
              <a:buChar char="v"/>
            </a:pPr>
            <a:r>
              <a:rPr lang="es-ES_tradnl" sz="2400" dirty="0" smtClean="0">
                <a:solidFill>
                  <a:schemeClr val="bg1"/>
                </a:solidFill>
              </a:rPr>
              <a:t>El </a:t>
            </a:r>
            <a:r>
              <a:rPr lang="es-ES_tradnl" sz="2400" b="1" dirty="0" smtClean="0">
                <a:solidFill>
                  <a:schemeClr val="bg1"/>
                </a:solidFill>
              </a:rPr>
              <a:t>Calcio</a:t>
            </a:r>
            <a:r>
              <a:rPr lang="es-ES_tradnl" sz="2400" dirty="0" smtClean="0">
                <a:solidFill>
                  <a:schemeClr val="bg1"/>
                </a:solidFill>
              </a:rPr>
              <a:t> y el </a:t>
            </a:r>
            <a:r>
              <a:rPr lang="es-ES_tradnl" sz="2400" b="1" dirty="0" smtClean="0">
                <a:solidFill>
                  <a:schemeClr val="bg1"/>
                </a:solidFill>
              </a:rPr>
              <a:t>Magnesio</a:t>
            </a:r>
            <a:r>
              <a:rPr lang="es-ES_tradnl" sz="2400" dirty="0" smtClean="0">
                <a:solidFill>
                  <a:schemeClr val="bg1"/>
                </a:solidFill>
              </a:rPr>
              <a:t> se encuentran, en mayor parte, combinados con la pectina en compuestos insolubles en agua.</a:t>
            </a:r>
          </a:p>
          <a:p>
            <a:pPr algn="just" eaLnBrk="1" hangingPunct="1">
              <a:lnSpc>
                <a:spcPct val="80000"/>
              </a:lnSpc>
              <a:buFont typeface="Wingdings" pitchFamily="2" charset="2"/>
              <a:buNone/>
            </a:pPr>
            <a:endParaRPr lang="es-ES_tradnl" sz="2400" dirty="0" smtClean="0">
              <a:solidFill>
                <a:schemeClr val="bg1"/>
              </a:solidFill>
            </a:endParaRPr>
          </a:p>
          <a:p>
            <a:pPr algn="just" eaLnBrk="1" hangingPunct="1">
              <a:lnSpc>
                <a:spcPct val="80000"/>
              </a:lnSpc>
              <a:buFont typeface="Wingdings" pitchFamily="2" charset="2"/>
              <a:buChar char="v"/>
            </a:pPr>
            <a:r>
              <a:rPr lang="es-ES_tradnl" sz="2400" dirty="0" smtClean="0">
                <a:solidFill>
                  <a:schemeClr val="bg1"/>
                </a:solidFill>
              </a:rPr>
              <a:t>Otros constituyentes normales de las cenizas son el </a:t>
            </a:r>
            <a:r>
              <a:rPr lang="es-ES_tradnl" sz="2400" b="1" dirty="0" smtClean="0">
                <a:solidFill>
                  <a:schemeClr val="bg1"/>
                </a:solidFill>
              </a:rPr>
              <a:t>Fósforo</a:t>
            </a:r>
            <a:r>
              <a:rPr lang="es-ES_tradnl" sz="2400" dirty="0" smtClean="0">
                <a:solidFill>
                  <a:schemeClr val="bg1"/>
                </a:solidFill>
              </a:rPr>
              <a:t>, </a:t>
            </a:r>
            <a:r>
              <a:rPr lang="es-ES_tradnl" sz="2400" b="1" dirty="0" smtClean="0">
                <a:solidFill>
                  <a:schemeClr val="bg1"/>
                </a:solidFill>
              </a:rPr>
              <a:t>Azufre</a:t>
            </a:r>
            <a:r>
              <a:rPr lang="es-ES_tradnl" sz="2400" dirty="0" smtClean="0">
                <a:solidFill>
                  <a:schemeClr val="bg1"/>
                </a:solidFill>
              </a:rPr>
              <a:t> y </a:t>
            </a:r>
            <a:r>
              <a:rPr lang="es-ES_tradnl" sz="2400" b="1" dirty="0" smtClean="0">
                <a:solidFill>
                  <a:schemeClr val="bg1"/>
                </a:solidFill>
              </a:rPr>
              <a:t>Cloro</a:t>
            </a:r>
            <a:r>
              <a:rPr lang="es-ES_tradnl" sz="2400" dirty="0" smtClean="0">
                <a:solidFill>
                  <a:schemeClr val="bg1"/>
                </a:solidFill>
              </a:rPr>
              <a:t>.</a:t>
            </a:r>
          </a:p>
          <a:p>
            <a:pPr algn="just" eaLnBrk="1" hangingPunct="1">
              <a:lnSpc>
                <a:spcPct val="80000"/>
              </a:lnSpc>
              <a:buFont typeface="Wingdings" pitchFamily="2" charset="2"/>
              <a:buNone/>
            </a:pPr>
            <a:endParaRPr lang="es-ES_tradnl" sz="2400" dirty="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Char char="v"/>
            </a:pPr>
            <a:r>
              <a:rPr lang="es-ES_tradnl" sz="2400" dirty="0" smtClean="0">
                <a:solidFill>
                  <a:schemeClr val="bg1"/>
                </a:solidFill>
              </a:rPr>
              <a:t>También se encuentran cantidades pero del orden del microgramos: </a:t>
            </a:r>
            <a:r>
              <a:rPr lang="es-ES_tradnl" sz="2400" b="1" dirty="0" smtClean="0">
                <a:solidFill>
                  <a:schemeClr val="bg1"/>
                </a:solidFill>
              </a:rPr>
              <a:t>Cromo</a:t>
            </a:r>
            <a:r>
              <a:rPr lang="es-ES_tradnl" sz="2400" dirty="0" smtClean="0">
                <a:solidFill>
                  <a:schemeClr val="bg1"/>
                </a:solidFill>
              </a:rPr>
              <a:t>, </a:t>
            </a:r>
            <a:r>
              <a:rPr lang="es-ES_tradnl" sz="2400" b="1" dirty="0" smtClean="0">
                <a:solidFill>
                  <a:schemeClr val="bg1"/>
                </a:solidFill>
              </a:rPr>
              <a:t>Flúor</a:t>
            </a:r>
            <a:r>
              <a:rPr lang="es-ES_tradnl" sz="2400" dirty="0" smtClean="0">
                <a:solidFill>
                  <a:schemeClr val="bg1"/>
                </a:solidFill>
              </a:rPr>
              <a:t>, </a:t>
            </a:r>
            <a:r>
              <a:rPr lang="es-ES_tradnl" sz="2400" b="1" dirty="0" smtClean="0">
                <a:solidFill>
                  <a:schemeClr val="bg1"/>
                </a:solidFill>
              </a:rPr>
              <a:t>Yodo</a:t>
            </a:r>
            <a:r>
              <a:rPr lang="es-ES_tradnl" sz="2400" dirty="0" smtClean="0">
                <a:solidFill>
                  <a:schemeClr val="bg1"/>
                </a:solidFill>
              </a:rPr>
              <a:t>, </a:t>
            </a:r>
            <a:r>
              <a:rPr lang="es-ES_tradnl" sz="2400" b="1" dirty="0" smtClean="0">
                <a:solidFill>
                  <a:schemeClr val="bg1"/>
                </a:solidFill>
              </a:rPr>
              <a:t>Cobre</a:t>
            </a:r>
            <a:r>
              <a:rPr lang="es-ES_tradnl" sz="2400" dirty="0" smtClean="0">
                <a:solidFill>
                  <a:schemeClr val="bg1"/>
                </a:solidFill>
              </a:rPr>
              <a:t>, </a:t>
            </a:r>
            <a:r>
              <a:rPr lang="es-ES_tradnl" sz="2400" b="1" dirty="0" smtClean="0">
                <a:solidFill>
                  <a:schemeClr val="bg1"/>
                </a:solidFill>
              </a:rPr>
              <a:t>Cobalto</a:t>
            </a:r>
            <a:r>
              <a:rPr lang="es-ES_tradnl" sz="2400" dirty="0" smtClean="0">
                <a:solidFill>
                  <a:schemeClr val="bg1"/>
                </a:solidFill>
              </a:rPr>
              <a:t>, </a:t>
            </a:r>
            <a:r>
              <a:rPr lang="es-ES_tradnl" sz="2400" b="1" dirty="0" smtClean="0">
                <a:solidFill>
                  <a:schemeClr val="bg1"/>
                </a:solidFill>
              </a:rPr>
              <a:t>Manganeso</a:t>
            </a:r>
            <a:r>
              <a:rPr lang="es-ES_tradnl" sz="2400" dirty="0" smtClean="0">
                <a:solidFill>
                  <a:schemeClr val="bg1"/>
                </a:solidFill>
              </a:rPr>
              <a:t> y </a:t>
            </a:r>
            <a:r>
              <a:rPr lang="es-ES_tradnl" sz="2400" b="1" dirty="0" smtClean="0">
                <a:solidFill>
                  <a:schemeClr val="bg1"/>
                </a:solidFill>
              </a:rPr>
              <a:t>Zinc. Trazas de Al, Ni, Ba, Cr, B, Si, Estroncio, Titanio y Zirconio</a:t>
            </a:r>
            <a:r>
              <a:rPr lang="es-ES_tradnl" sz="2400" dirty="0" smtClean="0">
                <a:solidFill>
                  <a:schemeClr val="bg1"/>
                </a:solidFill>
              </a:rPr>
              <a:t>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s-ES_tradnl" sz="2400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1235075"/>
            <a:ext cx="8642350" cy="5218113"/>
          </a:xfrm>
          <a:noFill/>
        </p:spPr>
        <p:txBody>
          <a:bodyPr/>
          <a:lstStyle/>
          <a:p>
            <a:pPr algn="just" eaLnBrk="1" hangingPunct="1">
              <a:lnSpc>
                <a:spcPct val="80000"/>
              </a:lnSpc>
              <a:buFont typeface="Wingdings" pitchFamily="2" charset="2"/>
              <a:buChar char="v"/>
            </a:pPr>
            <a:r>
              <a:rPr lang="es-ES_tradnl" sz="2400" dirty="0" smtClean="0">
                <a:solidFill>
                  <a:schemeClr val="bg1"/>
                </a:solidFill>
              </a:rPr>
              <a:t>Los pigmentos se encuentran localizados en las celdas que contiene el jugo en diminutas estructuras llamadas “</a:t>
            </a:r>
            <a:r>
              <a:rPr lang="es-ES_tradnl" sz="2400" dirty="0" err="1" smtClean="0">
                <a:solidFill>
                  <a:schemeClr val="bg1"/>
                </a:solidFill>
              </a:rPr>
              <a:t>plastidios</a:t>
            </a:r>
            <a:r>
              <a:rPr lang="es-ES_tradnl" sz="2400" dirty="0" smtClean="0">
                <a:solidFill>
                  <a:schemeClr val="bg1"/>
                </a:solidFill>
              </a:rPr>
              <a:t>” o “cromatóforos”.</a:t>
            </a:r>
          </a:p>
          <a:p>
            <a:pPr algn="just" eaLnBrk="1" hangingPunct="1">
              <a:lnSpc>
                <a:spcPct val="80000"/>
              </a:lnSpc>
              <a:buFont typeface="Wingdings" pitchFamily="2" charset="2"/>
              <a:buNone/>
            </a:pPr>
            <a:endParaRPr lang="es-ES_tradnl" sz="2400" dirty="0" smtClean="0">
              <a:solidFill>
                <a:schemeClr val="bg1"/>
              </a:solidFill>
            </a:endParaRPr>
          </a:p>
          <a:p>
            <a:pPr algn="just" eaLnBrk="1" hangingPunct="1">
              <a:lnSpc>
                <a:spcPct val="80000"/>
              </a:lnSpc>
              <a:buFont typeface="Wingdings" pitchFamily="2" charset="2"/>
              <a:buChar char="v"/>
            </a:pPr>
            <a:r>
              <a:rPr lang="es-ES_tradnl" sz="2400" dirty="0" smtClean="0">
                <a:solidFill>
                  <a:schemeClr val="bg1"/>
                </a:solidFill>
              </a:rPr>
              <a:t>Los principales pigmentos de los jugos con pulpa anaranjada son los </a:t>
            </a:r>
            <a:r>
              <a:rPr lang="es-ES_tradnl" sz="2400" dirty="0" err="1" smtClean="0">
                <a:solidFill>
                  <a:schemeClr val="bg1"/>
                </a:solidFill>
              </a:rPr>
              <a:t>carotenoides</a:t>
            </a:r>
            <a:r>
              <a:rPr lang="es-ES_tradnl" sz="2400" dirty="0" smtClean="0">
                <a:solidFill>
                  <a:schemeClr val="bg1"/>
                </a:solidFill>
              </a:rPr>
              <a:t>; </a:t>
            </a:r>
          </a:p>
          <a:p>
            <a:pPr algn="just" eaLnBrk="1" hangingPunct="1">
              <a:lnSpc>
                <a:spcPct val="80000"/>
              </a:lnSpc>
              <a:buFont typeface="Wingdings" pitchFamily="2" charset="2"/>
              <a:buNone/>
            </a:pPr>
            <a:endParaRPr lang="es-ES_tradnl" sz="2400" dirty="0" smtClean="0">
              <a:solidFill>
                <a:schemeClr val="bg1"/>
              </a:solidFill>
            </a:endParaRPr>
          </a:p>
          <a:p>
            <a:pPr algn="just" eaLnBrk="1" hangingPunct="1">
              <a:lnSpc>
                <a:spcPct val="80000"/>
              </a:lnSpc>
              <a:buFont typeface="Wingdings" pitchFamily="2" charset="2"/>
              <a:buChar char="v"/>
            </a:pPr>
            <a:r>
              <a:rPr lang="es-ES_tradnl" sz="2400" dirty="0" smtClean="0">
                <a:solidFill>
                  <a:schemeClr val="bg1"/>
                </a:solidFill>
              </a:rPr>
              <a:t>En las naranjas sanguíneas y pomelos rosados y rojos, el color de los </a:t>
            </a:r>
            <a:r>
              <a:rPr lang="es-ES_tradnl" sz="2400" dirty="0" err="1" smtClean="0">
                <a:solidFill>
                  <a:schemeClr val="bg1"/>
                </a:solidFill>
              </a:rPr>
              <a:t>carotenoides</a:t>
            </a:r>
            <a:r>
              <a:rPr lang="es-ES_tradnl" sz="2400" dirty="0" smtClean="0">
                <a:solidFill>
                  <a:schemeClr val="bg1"/>
                </a:solidFill>
              </a:rPr>
              <a:t> queda enmascarado por, los </a:t>
            </a:r>
            <a:r>
              <a:rPr lang="es-ES_tradnl" sz="2400" dirty="0" err="1" smtClean="0">
                <a:solidFill>
                  <a:schemeClr val="bg1"/>
                </a:solidFill>
              </a:rPr>
              <a:t>antocianos</a:t>
            </a:r>
            <a:r>
              <a:rPr lang="es-ES_tradnl" sz="2400" dirty="0" smtClean="0">
                <a:solidFill>
                  <a:schemeClr val="bg1"/>
                </a:solidFill>
              </a:rPr>
              <a:t>. </a:t>
            </a:r>
          </a:p>
          <a:p>
            <a:pPr algn="just" eaLnBrk="1" hangingPunct="1">
              <a:lnSpc>
                <a:spcPct val="80000"/>
              </a:lnSpc>
              <a:buFont typeface="Wingdings" pitchFamily="2" charset="2"/>
              <a:buNone/>
            </a:pPr>
            <a:endParaRPr lang="es-ES_tradnl" sz="2400" dirty="0" smtClean="0">
              <a:solidFill>
                <a:schemeClr val="bg1"/>
              </a:solidFill>
            </a:endParaRPr>
          </a:p>
          <a:p>
            <a:pPr algn="just" eaLnBrk="1" hangingPunct="1">
              <a:lnSpc>
                <a:spcPct val="80000"/>
              </a:lnSpc>
              <a:buFont typeface="Wingdings" pitchFamily="2" charset="2"/>
              <a:buChar char="v"/>
            </a:pPr>
            <a:r>
              <a:rPr lang="es-ES_tradnl" sz="2400" dirty="0" smtClean="0">
                <a:solidFill>
                  <a:schemeClr val="bg1"/>
                </a:solidFill>
              </a:rPr>
              <a:t>El color de los frutos verdes se debe a la presencia de las clorofilas “a” y “b”. En el jugo de limón están presentes contemporáneamente dos grupos de pigmentos, las clorofilas y </a:t>
            </a:r>
            <a:r>
              <a:rPr lang="es-ES_tradnl" sz="2400" dirty="0" err="1" smtClean="0">
                <a:solidFill>
                  <a:schemeClr val="bg1"/>
                </a:solidFill>
              </a:rPr>
              <a:t>carotenoides</a:t>
            </a:r>
            <a:r>
              <a:rPr lang="es-ES_tradnl" sz="2400" dirty="0" smtClean="0">
                <a:solidFill>
                  <a:schemeClr val="bg1"/>
                </a:solidFill>
              </a:rPr>
              <a:t>.</a:t>
            </a:r>
          </a:p>
          <a:p>
            <a:pPr eaLnBrk="1" hangingPunct="1">
              <a:lnSpc>
                <a:spcPct val="80000"/>
              </a:lnSpc>
            </a:pPr>
            <a:endParaRPr lang="es-ES_tradnl" sz="2400" dirty="0" smtClean="0">
              <a:solidFill>
                <a:schemeClr val="bg1"/>
              </a:solidFill>
            </a:endParaRPr>
          </a:p>
        </p:txBody>
      </p:sp>
      <p:sp>
        <p:nvSpPr>
          <p:cNvPr id="24579" name="Rectangle 5"/>
          <p:cNvSpPr>
            <a:spLocks noChangeArrowheads="1"/>
          </p:cNvSpPr>
          <p:nvPr/>
        </p:nvSpPr>
        <p:spPr bwMode="auto">
          <a:xfrm>
            <a:off x="250825" y="188913"/>
            <a:ext cx="86423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S_tradnl" sz="3600" b="1">
                <a:solidFill>
                  <a:schemeClr val="bg1"/>
                </a:solidFill>
              </a:rPr>
              <a:t>Pigmentos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4"/>
          <p:cNvSpPr>
            <a:spLocks noChangeArrowheads="1"/>
          </p:cNvSpPr>
          <p:nvPr/>
        </p:nvSpPr>
        <p:spPr bwMode="auto">
          <a:xfrm>
            <a:off x="1643042" y="500042"/>
            <a:ext cx="6057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s-ES_tradnl" sz="2400" b="1" dirty="0" err="1">
                <a:solidFill>
                  <a:schemeClr val="bg1"/>
                </a:solidFill>
              </a:rPr>
              <a:t>Flavonoides</a:t>
            </a:r>
            <a:r>
              <a:rPr lang="es-ES_tradnl" sz="2400" b="1" dirty="0">
                <a:solidFill>
                  <a:schemeClr val="bg1"/>
                </a:solidFill>
              </a:rPr>
              <a:t> y compuestos relacionados</a:t>
            </a:r>
          </a:p>
        </p:txBody>
      </p:sp>
      <p:sp>
        <p:nvSpPr>
          <p:cNvPr id="25603" name="Rectangle 5"/>
          <p:cNvSpPr>
            <a:spLocks noChangeArrowheads="1"/>
          </p:cNvSpPr>
          <p:nvPr/>
        </p:nvSpPr>
        <p:spPr bwMode="auto">
          <a:xfrm>
            <a:off x="323850" y="1341438"/>
            <a:ext cx="8640763" cy="401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buFont typeface="Wingdings" pitchFamily="2" charset="2"/>
              <a:buChar char="Ø"/>
            </a:pPr>
            <a:r>
              <a:rPr lang="es-ES_tradnl" sz="2400">
                <a:solidFill>
                  <a:schemeClr val="bg1"/>
                </a:solidFill>
              </a:rPr>
              <a:t>Los flavonoides comprende a un gran grupo de compuestos químicos, bastantes homogéneos entre si y ampliamente distribuidos en las plantas superiores.</a:t>
            </a:r>
          </a:p>
          <a:p>
            <a:pPr algn="just">
              <a:buFont typeface="Wingdings" pitchFamily="2" charset="2"/>
              <a:buChar char="Ø"/>
            </a:pPr>
            <a:r>
              <a:rPr lang="es-ES_tradnl" sz="2400">
                <a:solidFill>
                  <a:schemeClr val="bg1"/>
                </a:solidFill>
              </a:rPr>
              <a:t>Las frutas cítricas se caracterizan especialmente por ser una fuente importantes de varios flavonoides.</a:t>
            </a:r>
          </a:p>
          <a:p>
            <a:pPr algn="just"/>
            <a:r>
              <a:rPr lang="es-ES_tradnl" sz="2400">
                <a:solidFill>
                  <a:schemeClr val="bg1"/>
                </a:solidFill>
              </a:rPr>
              <a:t>Químicamente, los flavonoides son caracterizados por un esqueleto de carbono C6-C3-C6 en que las porciones de C6 son anillos aromáticos que normalmente llevan varios substituyentes.</a:t>
            </a:r>
          </a:p>
          <a:p>
            <a:pPr>
              <a:buFont typeface="Wingdings" pitchFamily="2" charset="2"/>
              <a:buChar char="Ø"/>
            </a:pPr>
            <a:endParaRPr lang="es-ES_tradnl" sz="2400">
              <a:solidFill>
                <a:schemeClr val="bg1"/>
              </a:solidFill>
            </a:endParaRPr>
          </a:p>
          <a:p>
            <a:endParaRPr lang="es-ES_tradnl"/>
          </a:p>
        </p:txBody>
      </p:sp>
      <p:pic>
        <p:nvPicPr>
          <p:cNvPr id="25604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313" y="4797425"/>
            <a:ext cx="2465387" cy="182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5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08400" y="4937125"/>
            <a:ext cx="2320925" cy="166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6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43663" y="5049838"/>
            <a:ext cx="2425700" cy="154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23850" y="1557338"/>
            <a:ext cx="8820150" cy="1470025"/>
          </a:xfrm>
        </p:spPr>
        <p:txBody>
          <a:bodyPr/>
          <a:lstStyle/>
          <a:p>
            <a:pPr eaLnBrk="1" hangingPunct="1"/>
            <a:r>
              <a:rPr lang="es-AR" sz="5400" b="1" smtClean="0">
                <a:solidFill>
                  <a:srgbClr val="FFFF00"/>
                </a:solidFill>
              </a:rPr>
              <a:t>BOTÁNICA SISTEMÁTICA</a:t>
            </a:r>
            <a:endParaRPr lang="es-ES" sz="5400" b="1" smtClean="0">
              <a:solidFill>
                <a:srgbClr val="FFFF00"/>
              </a:solidFill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042988" y="3357563"/>
            <a:ext cx="7489825" cy="2879725"/>
          </a:xfrm>
        </p:spPr>
        <p:txBody>
          <a:bodyPr/>
          <a:lstStyle/>
          <a:p>
            <a:pPr algn="just" eaLnBrk="1" hangingPunct="1"/>
            <a:r>
              <a:rPr lang="es-AR" sz="4000" smtClean="0">
                <a:solidFill>
                  <a:schemeClr val="bg1"/>
                </a:solidFill>
              </a:rPr>
              <a:t>Ciencia que estudia la descripción, clasificación y denominación científica de las especies vegetales</a:t>
            </a:r>
            <a:endParaRPr lang="es-ES" sz="400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313" y="620713"/>
            <a:ext cx="3055937" cy="1795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7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35600" y="620713"/>
            <a:ext cx="3101975" cy="1897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8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57224" y="2786058"/>
            <a:ext cx="7413625" cy="3487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4"/>
          <p:cNvPicPr>
            <a:picLocks noGrp="1" noChangeAspect="1" noChangeArrowheads="1"/>
          </p:cNvPicPr>
          <p:nvPr>
            <p:ph type="title"/>
          </p:nvPr>
        </p:nvPicPr>
        <p:blipFill>
          <a:blip r:embed="rId2"/>
          <a:srcRect/>
          <a:stretch>
            <a:fillRect/>
          </a:stretch>
        </p:blipFill>
        <p:spPr>
          <a:xfrm>
            <a:off x="179388" y="549275"/>
            <a:ext cx="2089150" cy="1911350"/>
          </a:xfrm>
          <a:noFill/>
        </p:spPr>
      </p:pic>
      <p:sp>
        <p:nvSpPr>
          <p:cNvPr id="27651" name="Rectangle 5"/>
          <p:cNvSpPr>
            <a:spLocks noChangeArrowheads="1"/>
          </p:cNvSpPr>
          <p:nvPr/>
        </p:nvSpPr>
        <p:spPr bwMode="auto">
          <a:xfrm>
            <a:off x="179388" y="2646363"/>
            <a:ext cx="8785225" cy="3662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s-ES_tradnl" dirty="0">
                <a:solidFill>
                  <a:schemeClr val="bg1"/>
                </a:solidFill>
              </a:rPr>
              <a:t>Está presente en las semillas, en el albedo y en las paredes de los segmentos.</a:t>
            </a:r>
          </a:p>
          <a:p>
            <a:pPr>
              <a:buFont typeface="Wingdings" pitchFamily="2" charset="2"/>
              <a:buChar char="Ø"/>
            </a:pPr>
            <a:r>
              <a:rPr lang="es-ES_tradnl" dirty="0">
                <a:solidFill>
                  <a:schemeClr val="bg1"/>
                </a:solidFill>
              </a:rPr>
              <a:t>Durante el proceso de extracción pasa al jugo provocando el sabor amargo.</a:t>
            </a:r>
          </a:p>
          <a:p>
            <a:pPr>
              <a:buFont typeface="Wingdings" pitchFamily="2" charset="2"/>
              <a:buChar char="Ø"/>
            </a:pPr>
            <a:r>
              <a:rPr lang="es-ES_tradnl" dirty="0">
                <a:solidFill>
                  <a:schemeClr val="bg1"/>
                </a:solidFill>
              </a:rPr>
              <a:t> Tanto la </a:t>
            </a:r>
            <a:r>
              <a:rPr lang="es-ES_tradnl" dirty="0" err="1">
                <a:solidFill>
                  <a:schemeClr val="bg1"/>
                </a:solidFill>
              </a:rPr>
              <a:t>limonina</a:t>
            </a:r>
            <a:r>
              <a:rPr lang="es-ES_tradnl" dirty="0">
                <a:solidFill>
                  <a:schemeClr val="bg1"/>
                </a:solidFill>
              </a:rPr>
              <a:t> como la </a:t>
            </a:r>
            <a:r>
              <a:rPr lang="es-ES_tradnl" dirty="0" err="1">
                <a:solidFill>
                  <a:schemeClr val="bg1"/>
                </a:solidFill>
              </a:rPr>
              <a:t>isolimonina</a:t>
            </a:r>
            <a:r>
              <a:rPr lang="es-ES_tradnl" dirty="0">
                <a:solidFill>
                  <a:schemeClr val="bg1"/>
                </a:solidFill>
              </a:rPr>
              <a:t>, se hallan presentes en el albedo en un estado no amargo y soluble en agua; en esta forma se incorporan al jugo durante la extracción. A continuación, se hidrolizan lentamente en el zumo ácido para formar la </a:t>
            </a:r>
            <a:r>
              <a:rPr lang="es-ES_tradnl" dirty="0" err="1">
                <a:solidFill>
                  <a:schemeClr val="bg1"/>
                </a:solidFill>
              </a:rPr>
              <a:t>lactona</a:t>
            </a:r>
            <a:r>
              <a:rPr lang="es-ES_tradnl" dirty="0">
                <a:solidFill>
                  <a:schemeClr val="bg1"/>
                </a:solidFill>
              </a:rPr>
              <a:t> amarga. </a:t>
            </a:r>
          </a:p>
          <a:p>
            <a:pPr>
              <a:buFont typeface="Wingdings" pitchFamily="2" charset="2"/>
              <a:buChar char="Ø"/>
            </a:pPr>
            <a:r>
              <a:rPr lang="es-ES_tradnl" dirty="0">
                <a:solidFill>
                  <a:schemeClr val="bg1"/>
                </a:solidFill>
              </a:rPr>
              <a:t>En el espacio de media hora se puede apreciar sabor amargo en el jugo cuando la fruta no ha alcanzado el índice de madurez y a algunas horas cuando están maduras.</a:t>
            </a:r>
          </a:p>
          <a:p>
            <a:pPr>
              <a:buFont typeface="Wingdings" pitchFamily="2" charset="2"/>
              <a:buChar char="Ø"/>
            </a:pPr>
            <a:r>
              <a:rPr lang="es-ES_tradnl" dirty="0">
                <a:solidFill>
                  <a:schemeClr val="bg1"/>
                </a:solidFill>
              </a:rPr>
              <a:t>Este fenómeno se lo puede apreciar en las naranjas </a:t>
            </a:r>
            <a:r>
              <a:rPr lang="es-ES_tradnl" dirty="0" err="1">
                <a:solidFill>
                  <a:schemeClr val="bg1"/>
                </a:solidFill>
              </a:rPr>
              <a:t>navel</a:t>
            </a:r>
            <a:r>
              <a:rPr lang="es-ES_tradnl" dirty="0">
                <a:solidFill>
                  <a:schemeClr val="bg1"/>
                </a:solidFill>
              </a:rPr>
              <a:t> que cuando alcanzó el índice de madurez son exquisitas, sin embargo el jugo concentrado de ellas resultan amargo.</a:t>
            </a:r>
          </a:p>
          <a:p>
            <a:pPr>
              <a:buFont typeface="Wingdings" pitchFamily="2" charset="2"/>
              <a:buChar char="Ø"/>
            </a:pPr>
            <a:r>
              <a:rPr lang="es-ES_tradnl" dirty="0">
                <a:solidFill>
                  <a:schemeClr val="bg1"/>
                </a:solidFill>
              </a:rPr>
              <a:t> Su límite de detección es de 7 ppm</a:t>
            </a:r>
          </a:p>
        </p:txBody>
      </p:sp>
      <p:sp>
        <p:nvSpPr>
          <p:cNvPr id="27652" name="Rectangle 7"/>
          <p:cNvSpPr>
            <a:spLocks noChangeArrowheads="1"/>
          </p:cNvSpPr>
          <p:nvPr/>
        </p:nvSpPr>
        <p:spPr bwMode="auto">
          <a:xfrm>
            <a:off x="2268538" y="765175"/>
            <a:ext cx="6696075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s-ES_tradnl">
                <a:solidFill>
                  <a:schemeClr val="bg1"/>
                </a:solidFill>
              </a:rPr>
              <a:t>Es el principio amargo que más comúnmente se encuentra en los frutos cítricos.</a:t>
            </a:r>
          </a:p>
          <a:p>
            <a:pPr>
              <a:buFont typeface="Wingdings" pitchFamily="2" charset="2"/>
              <a:buNone/>
            </a:pPr>
            <a:endParaRPr lang="es-ES_tradnl">
              <a:solidFill>
                <a:schemeClr val="bg1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es-ES_tradnl">
                <a:solidFill>
                  <a:schemeClr val="bg1"/>
                </a:solidFill>
              </a:rPr>
              <a:t> Se caracteriza por su estructura triterpenoide conteniendo dos anillos lactónicos, un grupo cetónico,un anillo furánico y dos grupos heterocíclicos. </a:t>
            </a:r>
          </a:p>
        </p:txBody>
      </p:sp>
      <p:sp>
        <p:nvSpPr>
          <p:cNvPr id="27653" name="Rectangle 8"/>
          <p:cNvSpPr>
            <a:spLocks noChangeArrowheads="1"/>
          </p:cNvSpPr>
          <p:nvPr/>
        </p:nvSpPr>
        <p:spPr bwMode="auto">
          <a:xfrm>
            <a:off x="179388" y="188913"/>
            <a:ext cx="878522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S_tradnl" sz="3200" b="1">
                <a:solidFill>
                  <a:schemeClr val="bg1"/>
                </a:solidFill>
              </a:rPr>
              <a:t>Limonina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es-ES_tradnl" sz="3200" smtClean="0">
                <a:solidFill>
                  <a:schemeClr val="bg1"/>
                </a:solidFill>
              </a:rPr>
              <a:t>Flavonoides presentes en las distintas variedades de cítricos</a:t>
            </a:r>
          </a:p>
        </p:txBody>
      </p:sp>
      <p:pic>
        <p:nvPicPr>
          <p:cNvPr id="28675" name="Picture 5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95288" y="1412875"/>
            <a:ext cx="8229600" cy="4152900"/>
          </a:xfr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179388" y="3357563"/>
            <a:ext cx="8569325" cy="3184525"/>
          </a:xfrm>
          <a:noFill/>
        </p:spPr>
        <p:txBody>
          <a:bodyPr/>
          <a:lstStyle/>
          <a:p>
            <a:pPr algn="just" eaLnBrk="1" hangingPunct="1">
              <a:lnSpc>
                <a:spcPct val="80000"/>
              </a:lnSpc>
              <a:buFont typeface="Wingdings" pitchFamily="2" charset="2"/>
              <a:buChar char="Ø"/>
            </a:pPr>
            <a:r>
              <a:rPr lang="es-ES_tradnl" sz="2400" smtClean="0">
                <a:solidFill>
                  <a:schemeClr val="bg1"/>
                </a:solidFill>
              </a:rPr>
              <a:t>Contribuyen, junto a los aceites esenciales procedentes de la cáscara, a la formación del aroma característicos de los jugos recién extraídos. </a:t>
            </a:r>
          </a:p>
          <a:p>
            <a:pPr algn="just" eaLnBrk="1" hangingPunct="1">
              <a:lnSpc>
                <a:spcPct val="80000"/>
              </a:lnSpc>
              <a:buFont typeface="Wingdings" pitchFamily="2" charset="2"/>
              <a:buChar char="Ø"/>
            </a:pPr>
            <a:r>
              <a:rPr lang="es-ES_tradnl" sz="2400" smtClean="0">
                <a:solidFill>
                  <a:schemeClr val="bg1"/>
                </a:solidFill>
              </a:rPr>
              <a:t>Se encuentran en las celdillas de jugo en forma de globulitos oleosos de color amarillo, visibles hasta con pequeños aumentos.</a:t>
            </a:r>
          </a:p>
          <a:p>
            <a:pPr algn="just" eaLnBrk="1" hangingPunct="1">
              <a:lnSpc>
                <a:spcPct val="80000"/>
              </a:lnSpc>
              <a:buFont typeface="Wingdings" pitchFamily="2" charset="2"/>
              <a:buChar char="Ø"/>
            </a:pPr>
            <a:r>
              <a:rPr lang="es-ES_tradnl" sz="2400" smtClean="0">
                <a:solidFill>
                  <a:schemeClr val="bg1"/>
                </a:solidFill>
              </a:rPr>
              <a:t>Este aroma es soluble en agua y es muy lábil. Está presente en cantidades muy reducidas, 4 – 5 ppm, que se pueden recuperar en parte con equipos extractores de aromas en los concentradores.</a:t>
            </a:r>
          </a:p>
        </p:txBody>
      </p:sp>
      <p:sp>
        <p:nvSpPr>
          <p:cNvPr id="29699" name="Rectangle 6"/>
          <p:cNvSpPr>
            <a:spLocks noChangeArrowheads="1"/>
          </p:cNvSpPr>
          <p:nvPr/>
        </p:nvSpPr>
        <p:spPr bwMode="auto">
          <a:xfrm>
            <a:off x="323850" y="188913"/>
            <a:ext cx="1449388" cy="433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es-ES_tradnl" sz="2800" b="1" dirty="0">
                <a:solidFill>
                  <a:schemeClr val="bg1"/>
                </a:solidFill>
              </a:rPr>
              <a:t>Lípidos</a:t>
            </a:r>
          </a:p>
        </p:txBody>
      </p:sp>
      <p:sp>
        <p:nvSpPr>
          <p:cNvPr id="29700" name="Rectangle 7"/>
          <p:cNvSpPr>
            <a:spLocks noChangeArrowheads="1"/>
          </p:cNvSpPr>
          <p:nvPr/>
        </p:nvSpPr>
        <p:spPr bwMode="auto">
          <a:xfrm>
            <a:off x="179388" y="2636838"/>
            <a:ext cx="428307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_tradnl" sz="2800" b="1">
                <a:solidFill>
                  <a:schemeClr val="bg1"/>
                </a:solidFill>
              </a:rPr>
              <a:t>Constituyentes volátiles</a:t>
            </a:r>
          </a:p>
        </p:txBody>
      </p:sp>
      <p:sp>
        <p:nvSpPr>
          <p:cNvPr id="29701" name="Rectangle 8"/>
          <p:cNvSpPr>
            <a:spLocks noChangeArrowheads="1"/>
          </p:cNvSpPr>
          <p:nvPr/>
        </p:nvSpPr>
        <p:spPr bwMode="auto">
          <a:xfrm>
            <a:off x="179388" y="908050"/>
            <a:ext cx="8640762" cy="165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lnSpc>
                <a:spcPct val="80000"/>
              </a:lnSpc>
              <a:spcBef>
                <a:spcPct val="50000"/>
              </a:spcBef>
            </a:pPr>
            <a:r>
              <a:rPr lang="es-ES_tradnl" sz="2400">
                <a:solidFill>
                  <a:schemeClr val="bg1"/>
                </a:solidFill>
              </a:rPr>
              <a:t>El jugo cítrico tiene muy poco lípidos, alrededor de 0.1%. Sin embargo ésta pequeña cantidad es, para algunos autores, las causales de la alteración del sabor de los jugos pasteurizados y de prolongado almacenamiento</a:t>
            </a:r>
            <a:r>
              <a:rPr lang="es-ES_tradnl" sz="2000">
                <a:solidFill>
                  <a:schemeClr val="bg1"/>
                </a:solidFill>
              </a:rPr>
              <a:t>.</a:t>
            </a:r>
          </a:p>
          <a:p>
            <a:pPr>
              <a:lnSpc>
                <a:spcPct val="80000"/>
              </a:lnSpc>
              <a:spcBef>
                <a:spcPct val="50000"/>
              </a:spcBef>
            </a:pPr>
            <a:endParaRPr lang="es-ES_tradnl" sz="200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260350"/>
            <a:ext cx="8374062" cy="6048375"/>
          </a:xfrm>
          <a:noFill/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es-ES_tradnl" sz="2800" b="1" smtClean="0">
                <a:solidFill>
                  <a:schemeClr val="bg1"/>
                </a:solidFill>
              </a:rPr>
              <a:t>Enzimas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s-ES_tradnl" sz="2800" b="1" smtClean="0"/>
          </a:p>
          <a:p>
            <a:pPr algn="just" eaLnBrk="1" hangingPunct="1">
              <a:lnSpc>
                <a:spcPct val="80000"/>
              </a:lnSpc>
              <a:buFont typeface="Wingdings" pitchFamily="2" charset="2"/>
              <a:buChar char="v"/>
            </a:pPr>
            <a:r>
              <a:rPr lang="es-ES_tradnl" sz="2400" smtClean="0">
                <a:solidFill>
                  <a:schemeClr val="bg1"/>
                </a:solidFill>
              </a:rPr>
              <a:t>El jugo sin pasteurizar contienen numerosas enzimas, como las pécticas, esterasas, fosfatasas, oxidoreductasas, protelíticas e invertasas. </a:t>
            </a:r>
          </a:p>
          <a:p>
            <a:pPr algn="just" eaLnBrk="1" hangingPunct="1">
              <a:lnSpc>
                <a:spcPct val="80000"/>
              </a:lnSpc>
              <a:buFont typeface="Wingdings" pitchFamily="2" charset="2"/>
              <a:buNone/>
            </a:pPr>
            <a:endParaRPr lang="es-ES_tradnl" sz="2400" smtClean="0">
              <a:solidFill>
                <a:schemeClr val="bg1"/>
              </a:solidFill>
            </a:endParaRPr>
          </a:p>
          <a:p>
            <a:pPr algn="just" eaLnBrk="1" hangingPunct="1">
              <a:lnSpc>
                <a:spcPct val="80000"/>
              </a:lnSpc>
              <a:buFont typeface="Wingdings" pitchFamily="2" charset="2"/>
              <a:buChar char="v"/>
            </a:pPr>
            <a:r>
              <a:rPr lang="es-ES_tradnl" sz="2400" smtClean="0">
                <a:solidFill>
                  <a:schemeClr val="bg1"/>
                </a:solidFill>
              </a:rPr>
              <a:t>Las mismas se encuentran en las partículas sólidas en suspensión.</a:t>
            </a:r>
          </a:p>
          <a:p>
            <a:pPr algn="just" eaLnBrk="1" hangingPunct="1">
              <a:lnSpc>
                <a:spcPct val="80000"/>
              </a:lnSpc>
              <a:buFont typeface="Wingdings" pitchFamily="2" charset="2"/>
              <a:buNone/>
            </a:pPr>
            <a:endParaRPr lang="es-ES_tradnl" sz="2400" smtClean="0">
              <a:solidFill>
                <a:schemeClr val="bg1"/>
              </a:solidFill>
            </a:endParaRPr>
          </a:p>
          <a:p>
            <a:pPr algn="just" eaLnBrk="1" hangingPunct="1">
              <a:lnSpc>
                <a:spcPct val="80000"/>
              </a:lnSpc>
              <a:buFont typeface="Wingdings" pitchFamily="2" charset="2"/>
              <a:buChar char="v"/>
            </a:pPr>
            <a:r>
              <a:rPr lang="es-ES_tradnl" sz="2400" smtClean="0">
                <a:solidFill>
                  <a:schemeClr val="bg1"/>
                </a:solidFill>
              </a:rPr>
              <a:t>Lo más importantes desde el punto de vista tecnológico son las enzimas pécticas, cuya actividad está estrictamente relacionada a la turbidez del jugo. </a:t>
            </a:r>
          </a:p>
          <a:p>
            <a:pPr algn="just" eaLnBrk="1" hangingPunct="1">
              <a:lnSpc>
                <a:spcPct val="80000"/>
              </a:lnSpc>
              <a:buFont typeface="Wingdings" pitchFamily="2" charset="2"/>
              <a:buNone/>
            </a:pPr>
            <a:endParaRPr lang="es-ES_tradnl" sz="2400" smtClean="0">
              <a:solidFill>
                <a:schemeClr val="bg1"/>
              </a:solidFill>
            </a:endParaRPr>
          </a:p>
          <a:p>
            <a:pPr algn="just" eaLnBrk="1" hangingPunct="1">
              <a:lnSpc>
                <a:spcPct val="80000"/>
              </a:lnSpc>
              <a:buFont typeface="Wingdings" pitchFamily="2" charset="2"/>
              <a:buChar char="v"/>
            </a:pPr>
            <a:r>
              <a:rPr lang="es-ES_tradnl" sz="2400" smtClean="0">
                <a:solidFill>
                  <a:schemeClr val="bg1"/>
                </a:solidFill>
              </a:rPr>
              <a:t>La principal enzima pectolítica de los cítricos es la pectinesterasa que hidroliza los grupos metilésteres de la pectina con una velocidad 1000 veces mayor con respecto a los ésteres no galacturónicos, produciendo la pérdida del </a:t>
            </a:r>
            <a:r>
              <a:rPr lang="es-ES_tradnl" sz="2400" b="1" smtClean="0">
                <a:solidFill>
                  <a:schemeClr val="bg1"/>
                </a:solidFill>
              </a:rPr>
              <a:t>“cloud”</a:t>
            </a:r>
            <a:r>
              <a:rPr lang="es-ES_tradnl" sz="2400" smtClean="0">
                <a:solidFill>
                  <a:schemeClr val="bg1"/>
                </a:solidFill>
              </a:rPr>
              <a:t> en los jugos.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WordArt 4"/>
          <p:cNvSpPr>
            <a:spLocks noChangeArrowheads="1" noChangeShapeType="1" noTextEdit="1"/>
          </p:cNvSpPr>
          <p:nvPr/>
        </p:nvSpPr>
        <p:spPr bwMode="auto">
          <a:xfrm>
            <a:off x="468313" y="476250"/>
            <a:ext cx="8229600" cy="45259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AR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accent2"/>
                </a:solidFill>
                <a:latin typeface="Arial Black"/>
              </a:rPr>
              <a:t>El </a:t>
            </a:r>
            <a:r>
              <a:rPr lang="es-AR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accent2"/>
                </a:solidFill>
                <a:latin typeface="Arial Black"/>
              </a:rPr>
              <a:t>BAGAZO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1196975"/>
            <a:ext cx="8642350" cy="5472113"/>
          </a:xfrm>
          <a:noFill/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itchFamily="2" charset="2"/>
              <a:buChar char="Ø"/>
            </a:pPr>
            <a:r>
              <a:rPr lang="es-ES_tradnl" sz="2400" smtClean="0">
                <a:solidFill>
                  <a:schemeClr val="bg1"/>
                </a:solidFill>
              </a:rPr>
              <a:t>Constituye casi del 50 % del fruto.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Ø"/>
            </a:pPr>
            <a:r>
              <a:rPr lang="es-ES_tradnl" sz="2400" smtClean="0">
                <a:solidFill>
                  <a:schemeClr val="bg1"/>
                </a:solidFill>
              </a:rPr>
              <a:t>Básicamente está compuesto por el flavedo desprovisto de la mayor parte de los aceites esenciales, el albedo y los tejidos carpelares del endoscarpio.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Ø"/>
            </a:pPr>
            <a:r>
              <a:rPr lang="es-ES_tradnl" sz="2400" smtClean="0">
                <a:solidFill>
                  <a:schemeClr val="bg1"/>
                </a:solidFill>
              </a:rPr>
              <a:t>El agua es el mayor componente del bagazo y dependiendo de las variedades representa el 75-80%.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Ø"/>
            </a:pPr>
            <a:r>
              <a:rPr lang="es-ES_tradnl" sz="2400" smtClean="0">
                <a:solidFill>
                  <a:schemeClr val="bg1"/>
                </a:solidFill>
              </a:rPr>
              <a:t>Mientras que sus principales constituyentes calculados en relación con la materia seca, están distribuidos, de manera aproximada, en la siguiente forma:</a:t>
            </a:r>
          </a:p>
          <a:p>
            <a:pPr eaLnBrk="1" hangingPunct="1">
              <a:lnSpc>
                <a:spcPct val="90000"/>
              </a:lnSpc>
            </a:pPr>
            <a:endParaRPr lang="es-ES_tradnl" sz="2400" smtClean="0">
              <a:solidFill>
                <a:schemeClr val="bg1"/>
              </a:solidFill>
            </a:endParaRPr>
          </a:p>
          <a:p>
            <a:pPr algn="ctr" eaLnBrk="1" hangingPunct="1">
              <a:lnSpc>
                <a:spcPct val="90000"/>
              </a:lnSpc>
            </a:pPr>
            <a:r>
              <a:rPr lang="es-ES_tradnl" sz="2400" smtClean="0">
                <a:solidFill>
                  <a:schemeClr val="bg1"/>
                </a:solidFill>
              </a:rPr>
              <a:t>· Azúcares ……….......... 	44% 	</a:t>
            </a:r>
          </a:p>
          <a:p>
            <a:pPr algn="ctr" eaLnBrk="1" hangingPunct="1">
              <a:lnSpc>
                <a:spcPct val="90000"/>
              </a:lnSpc>
            </a:pPr>
            <a:r>
              <a:rPr lang="es-ES_tradnl" sz="2400" smtClean="0">
                <a:solidFill>
                  <a:schemeClr val="bg1"/>
                </a:solidFill>
              </a:rPr>
              <a:t>· Celulosa 	......................	33% 	</a:t>
            </a:r>
          </a:p>
          <a:p>
            <a:pPr algn="ctr" eaLnBrk="1" hangingPunct="1">
              <a:lnSpc>
                <a:spcPct val="90000"/>
              </a:lnSpc>
            </a:pPr>
            <a:r>
              <a:rPr lang="es-ES_tradnl" sz="2400" smtClean="0">
                <a:solidFill>
                  <a:schemeClr val="bg1"/>
                </a:solidFill>
              </a:rPr>
              <a:t>· Sustancias pécticas ..... 	20% 	</a:t>
            </a:r>
          </a:p>
          <a:p>
            <a:pPr eaLnBrk="1" hangingPunct="1">
              <a:lnSpc>
                <a:spcPct val="90000"/>
              </a:lnSpc>
            </a:pPr>
            <a:endParaRPr lang="es-ES_tradnl" sz="240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</a:pPr>
            <a:endParaRPr lang="es-ES_tradnl" sz="2400" smtClean="0">
              <a:solidFill>
                <a:schemeClr val="bg1"/>
              </a:solidFill>
            </a:endParaRPr>
          </a:p>
        </p:txBody>
      </p:sp>
      <p:sp>
        <p:nvSpPr>
          <p:cNvPr id="32771" name="Rectangle 5"/>
          <p:cNvSpPr>
            <a:spLocks noChangeArrowheads="1"/>
          </p:cNvSpPr>
          <p:nvPr/>
        </p:nvSpPr>
        <p:spPr bwMode="auto">
          <a:xfrm>
            <a:off x="539750" y="549275"/>
            <a:ext cx="81819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S_tradnl" sz="2400" b="1">
                <a:solidFill>
                  <a:schemeClr val="bg1"/>
                </a:solidFill>
              </a:rPr>
              <a:t>COMPOSICIÓN DE LA CASCARA O BAGAZO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WordArt 2"/>
          <p:cNvSpPr>
            <a:spLocks noChangeArrowheads="1" noChangeShapeType="1" noTextEdit="1"/>
          </p:cNvSpPr>
          <p:nvPr/>
        </p:nvSpPr>
        <p:spPr bwMode="auto">
          <a:xfrm>
            <a:off x="468313" y="1196975"/>
            <a:ext cx="8247091" cy="26638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394"/>
              </a:avLst>
            </a:prstTxWarp>
          </a:bodyPr>
          <a:lstStyle/>
          <a:p>
            <a:pPr algn="ctr"/>
            <a:r>
              <a:rPr lang="es-AR" sz="28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accent2"/>
                </a:solidFill>
                <a:latin typeface="Arial Black"/>
              </a:rPr>
              <a:t>Los </a:t>
            </a:r>
            <a:r>
              <a:rPr lang="es-AR" sz="28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accent2"/>
                </a:solidFill>
                <a:latin typeface="Arial Black"/>
              </a:rPr>
              <a:t>Aceites Esenciales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88913"/>
            <a:ext cx="8507413" cy="6480175"/>
          </a:xfrm>
        </p:spPr>
        <p:txBody>
          <a:bodyPr/>
          <a:lstStyle/>
          <a:p>
            <a:pPr algn="just" eaLnBrk="1" hangingPunct="1">
              <a:lnSpc>
                <a:spcPct val="90000"/>
              </a:lnSpc>
            </a:pPr>
            <a:r>
              <a:rPr lang="es-ES_tradnl" sz="2800" dirty="0" smtClean="0">
                <a:solidFill>
                  <a:schemeClr val="bg1"/>
                </a:solidFill>
              </a:rPr>
              <a:t>Los aceites esenciales son mezclas de sustancias físicas y químicamente diferentes, entre los cuales predominan:</a:t>
            </a:r>
          </a:p>
          <a:p>
            <a:pPr algn="just" eaLnBrk="1" hangingPunct="1">
              <a:lnSpc>
                <a:spcPct val="90000"/>
              </a:lnSpc>
              <a:buFontTx/>
              <a:buNone/>
            </a:pPr>
            <a:endParaRPr lang="es-ES_tradnl" dirty="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es-ES_tradnl" sz="2800" dirty="0" smtClean="0">
                <a:solidFill>
                  <a:schemeClr val="bg1"/>
                </a:solidFill>
              </a:rPr>
              <a:t> los </a:t>
            </a:r>
            <a:r>
              <a:rPr lang="es-ES_tradnl" sz="2800" b="1" dirty="0" err="1" smtClean="0">
                <a:solidFill>
                  <a:schemeClr val="bg1"/>
                </a:solidFill>
              </a:rPr>
              <a:t>monoterpenos</a:t>
            </a:r>
            <a:r>
              <a:rPr lang="es-ES_tradnl" sz="2800" dirty="0" smtClean="0">
                <a:solidFill>
                  <a:schemeClr val="bg1"/>
                </a:solidFill>
              </a:rPr>
              <a:t>, hidrocarburos de fórmula general (C</a:t>
            </a:r>
            <a:r>
              <a:rPr lang="es-ES_tradnl" sz="2800" baseline="-25000" dirty="0" smtClean="0">
                <a:solidFill>
                  <a:schemeClr val="bg1"/>
                </a:solidFill>
              </a:rPr>
              <a:t>5</a:t>
            </a:r>
            <a:r>
              <a:rPr lang="es-ES_tradnl" sz="2800" dirty="0" smtClean="0">
                <a:solidFill>
                  <a:schemeClr val="bg1"/>
                </a:solidFill>
              </a:rPr>
              <a:t>H</a:t>
            </a:r>
            <a:r>
              <a:rPr lang="es-ES_tradnl" sz="2800" baseline="-25000" dirty="0" smtClean="0">
                <a:solidFill>
                  <a:schemeClr val="bg1"/>
                </a:solidFill>
              </a:rPr>
              <a:t>8</a:t>
            </a:r>
            <a:r>
              <a:rPr lang="es-ES_tradnl" sz="2800" dirty="0" smtClean="0">
                <a:solidFill>
                  <a:schemeClr val="bg1"/>
                </a:solidFill>
              </a:rPr>
              <a:t>)</a:t>
            </a:r>
            <a:r>
              <a:rPr lang="es-ES_tradnl" sz="2800" baseline="-25000" dirty="0" smtClean="0">
                <a:solidFill>
                  <a:schemeClr val="bg1"/>
                </a:solidFill>
              </a:rPr>
              <a:t>2 </a:t>
            </a:r>
            <a:r>
              <a:rPr lang="es-ES_tradnl" sz="2800" dirty="0" smtClean="0">
                <a:solidFill>
                  <a:schemeClr val="bg1"/>
                </a:solidFill>
              </a:rPr>
              <a:t>= C</a:t>
            </a:r>
            <a:r>
              <a:rPr lang="es-ES_tradnl" sz="2800" baseline="-25000" dirty="0" smtClean="0">
                <a:solidFill>
                  <a:schemeClr val="bg1"/>
                </a:solidFill>
              </a:rPr>
              <a:t>10</a:t>
            </a:r>
            <a:r>
              <a:rPr lang="es-ES_tradnl" sz="2800" dirty="0" smtClean="0">
                <a:solidFill>
                  <a:schemeClr val="bg1"/>
                </a:solidFill>
              </a:rPr>
              <a:t>H</a:t>
            </a:r>
            <a:r>
              <a:rPr lang="es-ES_tradnl" sz="2800" baseline="-25000" dirty="0" smtClean="0">
                <a:solidFill>
                  <a:schemeClr val="bg1"/>
                </a:solidFill>
              </a:rPr>
              <a:t>16</a:t>
            </a:r>
            <a:r>
              <a:rPr lang="es-ES_tradnl" sz="2800" dirty="0" smtClean="0">
                <a:solidFill>
                  <a:schemeClr val="bg1"/>
                </a:solidFill>
              </a:rPr>
              <a:t>,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s-ES_tradnl" sz="2800" dirty="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es-ES_tradnl" sz="2800" dirty="0" smtClean="0">
                <a:solidFill>
                  <a:schemeClr val="bg1"/>
                </a:solidFill>
              </a:rPr>
              <a:t>los </a:t>
            </a:r>
            <a:r>
              <a:rPr lang="es-ES_tradnl" sz="2800" b="1" dirty="0" err="1" smtClean="0">
                <a:solidFill>
                  <a:schemeClr val="bg1"/>
                </a:solidFill>
              </a:rPr>
              <a:t>sesquiterpenos</a:t>
            </a:r>
            <a:r>
              <a:rPr lang="es-ES_tradnl" sz="2800" dirty="0" smtClean="0">
                <a:solidFill>
                  <a:schemeClr val="bg1"/>
                </a:solidFill>
              </a:rPr>
              <a:t> (C</a:t>
            </a:r>
            <a:r>
              <a:rPr lang="es-ES_tradnl" sz="2800" baseline="-25000" dirty="0" smtClean="0">
                <a:solidFill>
                  <a:schemeClr val="bg1"/>
                </a:solidFill>
              </a:rPr>
              <a:t>5</a:t>
            </a:r>
            <a:r>
              <a:rPr lang="es-ES_tradnl" sz="2800" dirty="0" smtClean="0">
                <a:solidFill>
                  <a:schemeClr val="bg1"/>
                </a:solidFill>
              </a:rPr>
              <a:t>H</a:t>
            </a:r>
            <a:r>
              <a:rPr lang="es-ES_tradnl" sz="2800" baseline="-25000" dirty="0" smtClean="0">
                <a:solidFill>
                  <a:schemeClr val="bg1"/>
                </a:solidFill>
              </a:rPr>
              <a:t>8</a:t>
            </a:r>
            <a:r>
              <a:rPr lang="es-ES_tradnl" sz="2800" dirty="0" smtClean="0">
                <a:solidFill>
                  <a:schemeClr val="bg1"/>
                </a:solidFill>
              </a:rPr>
              <a:t>)</a:t>
            </a:r>
            <a:r>
              <a:rPr lang="es-ES_tradnl" sz="2800" baseline="-25000" dirty="0" smtClean="0">
                <a:solidFill>
                  <a:schemeClr val="bg1"/>
                </a:solidFill>
              </a:rPr>
              <a:t>3</a:t>
            </a:r>
            <a:r>
              <a:rPr lang="es-ES_tradnl" sz="2800" dirty="0" smtClean="0">
                <a:solidFill>
                  <a:schemeClr val="bg1"/>
                </a:solidFill>
              </a:rPr>
              <a:t> = C</a:t>
            </a:r>
            <a:r>
              <a:rPr lang="es-ES_tradnl" sz="2800" baseline="-25000" dirty="0" smtClean="0">
                <a:solidFill>
                  <a:schemeClr val="bg1"/>
                </a:solidFill>
              </a:rPr>
              <a:t>15</a:t>
            </a:r>
            <a:r>
              <a:rPr lang="es-ES_tradnl" sz="2800" dirty="0" smtClean="0">
                <a:solidFill>
                  <a:schemeClr val="bg1"/>
                </a:solidFill>
              </a:rPr>
              <a:t>H</a:t>
            </a:r>
            <a:r>
              <a:rPr lang="es-ES_tradnl" sz="2800" baseline="-25000" dirty="0" smtClean="0">
                <a:solidFill>
                  <a:schemeClr val="bg1"/>
                </a:solidFill>
              </a:rPr>
              <a:t>24</a:t>
            </a:r>
            <a:r>
              <a:rPr lang="es-ES_tradnl" sz="2800" dirty="0" smtClean="0">
                <a:solidFill>
                  <a:schemeClr val="bg1"/>
                </a:solidFill>
              </a:rPr>
              <a:t>,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s-ES_tradnl" sz="2800" dirty="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es-ES_tradnl" sz="2800" dirty="0" smtClean="0">
                <a:solidFill>
                  <a:schemeClr val="bg1"/>
                </a:solidFill>
              </a:rPr>
              <a:t> y sus </a:t>
            </a:r>
            <a:r>
              <a:rPr lang="es-ES_tradnl" sz="2800" b="1" dirty="0" smtClean="0">
                <a:solidFill>
                  <a:schemeClr val="bg1"/>
                </a:solidFill>
              </a:rPr>
              <a:t>derivados oxigenados</a:t>
            </a:r>
            <a:r>
              <a:rPr lang="es-ES_tradnl" sz="2800" dirty="0" smtClean="0">
                <a:solidFill>
                  <a:schemeClr val="bg1"/>
                </a:solidFill>
              </a:rPr>
              <a:t>.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s-ES_tradnl" sz="2800" dirty="0" smtClean="0">
              <a:solidFill>
                <a:schemeClr val="bg1"/>
              </a:solidFill>
            </a:endParaRPr>
          </a:p>
          <a:p>
            <a:pPr algn="just" eaLnBrk="1" hangingPunct="1">
              <a:lnSpc>
                <a:spcPct val="90000"/>
              </a:lnSpc>
            </a:pPr>
            <a:r>
              <a:rPr lang="es-ES_tradnl" sz="2800" dirty="0" smtClean="0">
                <a:solidFill>
                  <a:schemeClr val="bg1"/>
                </a:solidFill>
              </a:rPr>
              <a:t>Los </a:t>
            </a:r>
            <a:r>
              <a:rPr lang="es-ES_tradnl" sz="2800" i="1" dirty="0" smtClean="0">
                <a:solidFill>
                  <a:schemeClr val="bg1"/>
                </a:solidFill>
              </a:rPr>
              <a:t>terpenos</a:t>
            </a:r>
            <a:r>
              <a:rPr lang="es-ES_tradnl" sz="2800" dirty="0" smtClean="0">
                <a:solidFill>
                  <a:schemeClr val="bg1"/>
                </a:solidFill>
              </a:rPr>
              <a:t> y los </a:t>
            </a:r>
            <a:r>
              <a:rPr lang="es-ES_tradnl" sz="2800" i="1" dirty="0" err="1" smtClean="0">
                <a:solidFill>
                  <a:schemeClr val="bg1"/>
                </a:solidFill>
              </a:rPr>
              <a:t>sesquiterpenos</a:t>
            </a:r>
            <a:r>
              <a:rPr lang="es-ES_tradnl" sz="2800" dirty="0" smtClean="0">
                <a:solidFill>
                  <a:schemeClr val="bg1"/>
                </a:solidFill>
              </a:rPr>
              <a:t> desarrollan una función de soporte respecto a los compuestos oxigenados a las cuales principalmente se debe el característico “bouquet” de las </a:t>
            </a:r>
            <a:r>
              <a:rPr lang="es-ES_tradnl" sz="2800" dirty="0" err="1" smtClean="0">
                <a:solidFill>
                  <a:schemeClr val="bg1"/>
                </a:solidFill>
              </a:rPr>
              <a:t>ensencias</a:t>
            </a:r>
            <a:r>
              <a:rPr lang="es-ES_tradnl" sz="2800" dirty="0" smtClean="0">
                <a:solidFill>
                  <a:schemeClr val="bg1"/>
                </a:solidFill>
              </a:rPr>
              <a:t>.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s-ES_tradnl" sz="2800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s-ES" smtClean="0"/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just" eaLnBrk="1" hangingPunct="1"/>
            <a:r>
              <a:rPr lang="es-ES_tradnl" sz="2400" dirty="0" smtClean="0">
                <a:solidFill>
                  <a:schemeClr val="bg1"/>
                </a:solidFill>
              </a:rPr>
              <a:t>a) Terpenos </a:t>
            </a:r>
            <a:r>
              <a:rPr lang="es-ES_tradnl" sz="2400" dirty="0" err="1" smtClean="0">
                <a:solidFill>
                  <a:schemeClr val="bg1"/>
                </a:solidFill>
              </a:rPr>
              <a:t>monocíclicos</a:t>
            </a:r>
            <a:r>
              <a:rPr lang="es-ES_tradnl" sz="2400" dirty="0" smtClean="0">
                <a:solidFill>
                  <a:schemeClr val="bg1"/>
                </a:solidFill>
              </a:rPr>
              <a:t>, con posibilidad de fijar cuatro átomos o grupos monovalentes y que se pueden considerar derivados del  p-</a:t>
            </a:r>
            <a:r>
              <a:rPr lang="es-ES_tradnl" sz="2400" dirty="0" err="1" smtClean="0">
                <a:solidFill>
                  <a:schemeClr val="bg1"/>
                </a:solidFill>
              </a:rPr>
              <a:t>mentano</a:t>
            </a:r>
            <a:r>
              <a:rPr lang="es-ES_tradnl" sz="2400" dirty="0" smtClean="0">
                <a:solidFill>
                  <a:schemeClr val="bg1"/>
                </a:solidFill>
              </a:rPr>
              <a:t>  (por </a:t>
            </a:r>
            <a:r>
              <a:rPr lang="es-ES_tradnl" sz="2400" dirty="0" err="1" smtClean="0">
                <a:solidFill>
                  <a:schemeClr val="bg1"/>
                </a:solidFill>
              </a:rPr>
              <a:t>deshidrogenación</a:t>
            </a:r>
            <a:r>
              <a:rPr lang="es-ES_tradnl" sz="2400" dirty="0" smtClean="0">
                <a:solidFill>
                  <a:schemeClr val="bg1"/>
                </a:solidFill>
              </a:rPr>
              <a:t>) o  del  p-</a:t>
            </a:r>
            <a:r>
              <a:rPr lang="es-ES_tradnl" sz="2400" dirty="0" err="1" smtClean="0">
                <a:solidFill>
                  <a:schemeClr val="bg1"/>
                </a:solidFill>
              </a:rPr>
              <a:t>cimeno</a:t>
            </a:r>
            <a:r>
              <a:rPr lang="es-ES_tradnl" sz="2400" dirty="0" smtClean="0">
                <a:solidFill>
                  <a:schemeClr val="bg1"/>
                </a:solidFill>
              </a:rPr>
              <a:t> (por hidrogenación)</a:t>
            </a:r>
          </a:p>
          <a:p>
            <a:pPr eaLnBrk="1" hangingPunct="1"/>
            <a:endParaRPr lang="es-ES_tradnl" sz="2400" dirty="0" smtClean="0">
              <a:solidFill>
                <a:schemeClr val="bg1"/>
              </a:solidFill>
            </a:endParaRPr>
          </a:p>
        </p:txBody>
      </p:sp>
      <p:pic>
        <p:nvPicPr>
          <p:cNvPr id="3584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3438" y="3143248"/>
            <a:ext cx="3884612" cy="2779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5" name="Rectangle 5"/>
          <p:cNvSpPr>
            <a:spLocks noChangeArrowheads="1"/>
          </p:cNvSpPr>
          <p:nvPr/>
        </p:nvSpPr>
        <p:spPr bwMode="auto">
          <a:xfrm>
            <a:off x="684213" y="3284538"/>
            <a:ext cx="3671887" cy="253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s-ES_tradnl" sz="2000" dirty="0">
                <a:solidFill>
                  <a:schemeClr val="bg1"/>
                </a:solidFill>
              </a:rPr>
              <a:t>Los terpenos </a:t>
            </a:r>
            <a:r>
              <a:rPr lang="es-ES_tradnl" sz="2000" dirty="0" err="1">
                <a:solidFill>
                  <a:schemeClr val="bg1"/>
                </a:solidFill>
              </a:rPr>
              <a:t>monocíclicos</a:t>
            </a:r>
            <a:r>
              <a:rPr lang="es-ES_tradnl" sz="2000" dirty="0">
                <a:solidFill>
                  <a:schemeClr val="bg1"/>
                </a:solidFill>
              </a:rPr>
              <a:t>, con dobles enlaces son conocidos como </a:t>
            </a:r>
            <a:r>
              <a:rPr lang="es-ES_tradnl" sz="2000" dirty="0" err="1">
                <a:solidFill>
                  <a:schemeClr val="bg1"/>
                </a:solidFill>
              </a:rPr>
              <a:t>m</a:t>
            </a:r>
            <a:r>
              <a:rPr lang="es-ES_tradnl" sz="2000" i="1" dirty="0" err="1">
                <a:solidFill>
                  <a:schemeClr val="bg1"/>
                </a:solidFill>
              </a:rPr>
              <a:t>entadienos</a:t>
            </a:r>
            <a:r>
              <a:rPr lang="es-ES_tradnl" sz="2000" b="1" i="1" dirty="0">
                <a:solidFill>
                  <a:schemeClr val="bg1"/>
                </a:solidFill>
              </a:rPr>
              <a:t>.</a:t>
            </a:r>
          </a:p>
          <a:p>
            <a:pPr algn="just"/>
            <a:endParaRPr lang="es-ES_tradnl" sz="2000" b="1" i="1" dirty="0">
              <a:solidFill>
                <a:schemeClr val="bg1"/>
              </a:solidFill>
            </a:endParaRPr>
          </a:p>
          <a:p>
            <a:pPr algn="just"/>
            <a:r>
              <a:rPr lang="es-ES_tradnl" sz="2000" dirty="0">
                <a:solidFill>
                  <a:schemeClr val="bg1"/>
                </a:solidFill>
              </a:rPr>
              <a:t>El grupo comprende también los </a:t>
            </a:r>
            <a:r>
              <a:rPr lang="es-ES_tradnl" sz="2000" dirty="0" err="1">
                <a:solidFill>
                  <a:schemeClr val="bg1"/>
                </a:solidFill>
              </a:rPr>
              <a:t>sesquiterpenos</a:t>
            </a:r>
            <a:r>
              <a:rPr lang="es-ES_tradnl" sz="2000" dirty="0">
                <a:solidFill>
                  <a:schemeClr val="bg1"/>
                </a:solidFill>
              </a:rPr>
              <a:t> </a:t>
            </a:r>
            <a:r>
              <a:rPr lang="es-ES_tradnl" sz="2000" dirty="0" err="1" smtClean="0">
                <a:solidFill>
                  <a:schemeClr val="bg1"/>
                </a:solidFill>
              </a:rPr>
              <a:t>monocí-clicos</a:t>
            </a:r>
            <a:r>
              <a:rPr lang="es-ES_tradnl" sz="2000" dirty="0" smtClean="0">
                <a:solidFill>
                  <a:schemeClr val="bg1"/>
                </a:solidFill>
              </a:rPr>
              <a:t> de fórmula </a:t>
            </a:r>
            <a:r>
              <a:rPr lang="es-ES_tradnl" sz="2000" dirty="0">
                <a:solidFill>
                  <a:schemeClr val="bg1"/>
                </a:solidFill>
              </a:rPr>
              <a:t>general C</a:t>
            </a:r>
            <a:r>
              <a:rPr lang="es-ES_tradnl" sz="2000" baseline="-25000" dirty="0">
                <a:solidFill>
                  <a:schemeClr val="bg1"/>
                </a:solidFill>
              </a:rPr>
              <a:t>15</a:t>
            </a:r>
            <a:r>
              <a:rPr lang="es-ES_tradnl" sz="2000" dirty="0">
                <a:solidFill>
                  <a:schemeClr val="bg1"/>
                </a:solidFill>
              </a:rPr>
              <a:t>H</a:t>
            </a:r>
            <a:r>
              <a:rPr lang="es-ES_tradnl" sz="2000" baseline="-25000" dirty="0">
                <a:solidFill>
                  <a:schemeClr val="bg1"/>
                </a:solidFill>
              </a:rPr>
              <a:t>24</a:t>
            </a:r>
            <a:r>
              <a:rPr lang="es-ES_tradnl" sz="2000" dirty="0">
                <a:solidFill>
                  <a:schemeClr val="bg1"/>
                </a:solidFill>
              </a:rPr>
              <a:t>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AutoShape 5" descr="Resultado de imagen para clasificacion taxonomica citrus"/>
          <p:cNvSpPr>
            <a:spLocks noChangeAspect="1" noChangeArrowheads="1"/>
          </p:cNvSpPr>
          <p:nvPr/>
        </p:nvSpPr>
        <p:spPr bwMode="auto">
          <a:xfrm>
            <a:off x="155575" y="460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s-AR">
              <a:latin typeface="Calibri" pitchFamily="34" charset="0"/>
            </a:endParaRPr>
          </a:p>
        </p:txBody>
      </p:sp>
      <p:pic>
        <p:nvPicPr>
          <p:cNvPr id="6147" name="Picture 7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71438" y="66675"/>
            <a:ext cx="1643062" cy="2005013"/>
          </a:xfrm>
          <a:noFill/>
        </p:spPr>
      </p:pic>
      <p:sp>
        <p:nvSpPr>
          <p:cNvPr id="6148" name="4 CuadroTexto"/>
          <p:cNvSpPr txBox="1">
            <a:spLocks noChangeArrowheads="1"/>
          </p:cNvSpPr>
          <p:nvPr/>
        </p:nvSpPr>
        <p:spPr bwMode="auto">
          <a:xfrm>
            <a:off x="2428875" y="285750"/>
            <a:ext cx="6000750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s-AR" sz="3600" b="1">
                <a:solidFill>
                  <a:schemeClr val="bg1"/>
                </a:solidFill>
                <a:latin typeface="Calibri" pitchFamily="34" charset="0"/>
              </a:rPr>
              <a:t>La clasificación taxonómica de los cítricos es una de las más complejas entre los frutales</a:t>
            </a:r>
          </a:p>
        </p:txBody>
      </p:sp>
      <p:sp>
        <p:nvSpPr>
          <p:cNvPr id="6149" name="5 CuadroTexto"/>
          <p:cNvSpPr txBox="1">
            <a:spLocks noChangeArrowheads="1"/>
          </p:cNvSpPr>
          <p:nvPr/>
        </p:nvSpPr>
        <p:spPr bwMode="auto">
          <a:xfrm>
            <a:off x="1643063" y="3143250"/>
            <a:ext cx="6599237" cy="24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 typeface="Arial" charset="0"/>
              <a:buChar char="•"/>
            </a:pPr>
            <a:r>
              <a:rPr lang="es-AR" sz="4400">
                <a:solidFill>
                  <a:schemeClr val="bg1"/>
                </a:solidFill>
                <a:latin typeface="Calibri" pitchFamily="34" charset="0"/>
              </a:rPr>
              <a:t> Hibridación</a:t>
            </a:r>
          </a:p>
          <a:p>
            <a:pPr>
              <a:buFont typeface="Arial" charset="0"/>
              <a:buChar char="•"/>
            </a:pPr>
            <a:r>
              <a:rPr lang="es-AR" sz="4400">
                <a:solidFill>
                  <a:schemeClr val="bg1"/>
                </a:solidFill>
                <a:latin typeface="Calibri" pitchFamily="34" charset="0"/>
              </a:rPr>
              <a:t> Criterios de los taxónomos</a:t>
            </a:r>
          </a:p>
          <a:p>
            <a:pPr>
              <a:buFont typeface="Arial" charset="0"/>
              <a:buChar char="•"/>
            </a:pPr>
            <a:r>
              <a:rPr lang="es-AR" sz="4400">
                <a:solidFill>
                  <a:schemeClr val="bg1"/>
                </a:solidFill>
                <a:latin typeface="Calibri" pitchFamily="34" charset="0"/>
              </a:rPr>
              <a:t> Nombre vulgares</a:t>
            </a:r>
          </a:p>
          <a:p>
            <a:pPr>
              <a:buFont typeface="Arial" charset="0"/>
              <a:buChar char="•"/>
            </a:pPr>
            <a:endParaRPr lang="es-AR"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79388" y="404813"/>
            <a:ext cx="8229600" cy="3024187"/>
          </a:xfrm>
        </p:spPr>
        <p:txBody>
          <a:bodyPr/>
          <a:lstStyle/>
          <a:p>
            <a:pPr algn="just" eaLnBrk="1" hangingPunct="1">
              <a:lnSpc>
                <a:spcPct val="80000"/>
              </a:lnSpc>
            </a:pPr>
            <a:r>
              <a:rPr lang="es-ES_tradnl" sz="2400" dirty="0" smtClean="0">
                <a:solidFill>
                  <a:schemeClr val="bg1"/>
                </a:solidFill>
              </a:rPr>
              <a:t>b) Terpenos </a:t>
            </a:r>
            <a:r>
              <a:rPr lang="es-ES_tradnl" sz="2400" dirty="0" err="1" smtClean="0">
                <a:solidFill>
                  <a:schemeClr val="bg1"/>
                </a:solidFill>
              </a:rPr>
              <a:t>bicíclicos</a:t>
            </a:r>
            <a:r>
              <a:rPr lang="es-ES_tradnl" sz="2400" dirty="0" smtClean="0">
                <a:solidFill>
                  <a:schemeClr val="bg1"/>
                </a:solidFill>
              </a:rPr>
              <a:t>, conteniendo dos sistemas cíclicos, con un anillo </a:t>
            </a:r>
            <a:r>
              <a:rPr lang="es-ES_tradnl" sz="2400" dirty="0" err="1" smtClean="0">
                <a:solidFill>
                  <a:schemeClr val="bg1"/>
                </a:solidFill>
              </a:rPr>
              <a:t>hexatómico</a:t>
            </a:r>
            <a:r>
              <a:rPr lang="es-ES_tradnl" sz="2400" dirty="0" smtClean="0">
                <a:solidFill>
                  <a:schemeClr val="bg1"/>
                </a:solidFill>
              </a:rPr>
              <a:t> soldado con otro anillo </a:t>
            </a:r>
            <a:r>
              <a:rPr lang="es-ES_tradnl" sz="2400" dirty="0" err="1" smtClean="0">
                <a:solidFill>
                  <a:schemeClr val="bg1"/>
                </a:solidFill>
              </a:rPr>
              <a:t>tri</a:t>
            </a:r>
            <a:r>
              <a:rPr lang="es-ES_tradnl" sz="2400" dirty="0" smtClean="0">
                <a:solidFill>
                  <a:schemeClr val="bg1"/>
                </a:solidFill>
              </a:rPr>
              <a:t>, tetra o </a:t>
            </a:r>
            <a:r>
              <a:rPr lang="es-ES_tradnl" sz="2400" dirty="0" err="1" smtClean="0">
                <a:solidFill>
                  <a:schemeClr val="bg1"/>
                </a:solidFill>
              </a:rPr>
              <a:t>pentametilénico</a:t>
            </a:r>
            <a:r>
              <a:rPr lang="es-ES_tradnl" sz="2400" dirty="0" smtClean="0">
                <a:solidFill>
                  <a:schemeClr val="bg1"/>
                </a:solidFill>
              </a:rPr>
              <a:t>. Representantes de éste grupo, se pueden considerar cinco compuestos saturados de fórmula C</a:t>
            </a:r>
            <a:r>
              <a:rPr lang="es-ES_tradnl" sz="2400" baseline="-25000" dirty="0" smtClean="0">
                <a:solidFill>
                  <a:schemeClr val="bg1"/>
                </a:solidFill>
              </a:rPr>
              <a:t>10</a:t>
            </a:r>
            <a:r>
              <a:rPr lang="es-ES_tradnl" sz="2400" dirty="0" smtClean="0">
                <a:solidFill>
                  <a:schemeClr val="bg1"/>
                </a:solidFill>
              </a:rPr>
              <a:t>H</a:t>
            </a:r>
            <a:r>
              <a:rPr lang="es-ES_tradnl" sz="2400" baseline="-25000" dirty="0" smtClean="0">
                <a:solidFill>
                  <a:schemeClr val="bg1"/>
                </a:solidFill>
              </a:rPr>
              <a:t>18</a:t>
            </a:r>
            <a:r>
              <a:rPr lang="es-ES_tradnl" sz="2400" dirty="0" smtClean="0">
                <a:solidFill>
                  <a:schemeClr val="bg1"/>
                </a:solidFill>
              </a:rPr>
              <a:t>, conocidos como </a:t>
            </a:r>
            <a:r>
              <a:rPr lang="es-ES_tradnl" sz="2400" dirty="0" err="1" smtClean="0">
                <a:solidFill>
                  <a:schemeClr val="bg1"/>
                </a:solidFill>
              </a:rPr>
              <a:t>Carano</a:t>
            </a:r>
            <a:r>
              <a:rPr lang="es-ES_tradnl" sz="2400" dirty="0" smtClean="0">
                <a:solidFill>
                  <a:schemeClr val="bg1"/>
                </a:solidFill>
              </a:rPr>
              <a:t>, </a:t>
            </a:r>
            <a:r>
              <a:rPr lang="es-ES_tradnl" sz="2400" dirty="0" err="1" smtClean="0">
                <a:solidFill>
                  <a:schemeClr val="bg1"/>
                </a:solidFill>
              </a:rPr>
              <a:t>Pinano</a:t>
            </a:r>
            <a:r>
              <a:rPr lang="es-ES_tradnl" sz="2400" dirty="0" smtClean="0">
                <a:solidFill>
                  <a:schemeClr val="bg1"/>
                </a:solidFill>
              </a:rPr>
              <a:t>, </a:t>
            </a:r>
            <a:r>
              <a:rPr lang="es-ES_tradnl" sz="2400" dirty="0" err="1" smtClean="0">
                <a:solidFill>
                  <a:schemeClr val="bg1"/>
                </a:solidFill>
              </a:rPr>
              <a:t>Canfano</a:t>
            </a:r>
            <a:r>
              <a:rPr lang="es-ES_tradnl" sz="2400" dirty="0" smtClean="0">
                <a:solidFill>
                  <a:schemeClr val="bg1"/>
                </a:solidFill>
              </a:rPr>
              <a:t> o </a:t>
            </a:r>
            <a:r>
              <a:rPr lang="es-ES_tradnl" sz="2400" dirty="0" err="1" smtClean="0">
                <a:solidFill>
                  <a:schemeClr val="bg1"/>
                </a:solidFill>
              </a:rPr>
              <a:t>Bornano</a:t>
            </a:r>
            <a:r>
              <a:rPr lang="es-ES_tradnl" sz="2400" dirty="0" smtClean="0">
                <a:solidFill>
                  <a:schemeClr val="bg1"/>
                </a:solidFill>
              </a:rPr>
              <a:t>, </a:t>
            </a:r>
            <a:r>
              <a:rPr lang="es-ES_tradnl" sz="2400" dirty="0" err="1" smtClean="0">
                <a:solidFill>
                  <a:schemeClr val="bg1"/>
                </a:solidFill>
              </a:rPr>
              <a:t>Tuyano</a:t>
            </a:r>
            <a:r>
              <a:rPr lang="es-ES_tradnl" sz="2400" dirty="0" smtClean="0">
                <a:solidFill>
                  <a:schemeClr val="bg1"/>
                </a:solidFill>
              </a:rPr>
              <a:t> o </a:t>
            </a:r>
            <a:r>
              <a:rPr lang="es-ES_tradnl" sz="2400" dirty="0" err="1" smtClean="0">
                <a:solidFill>
                  <a:schemeClr val="bg1"/>
                </a:solidFill>
              </a:rPr>
              <a:t>Sabinano</a:t>
            </a:r>
            <a:r>
              <a:rPr lang="es-ES_tradnl" sz="2400" dirty="0" smtClean="0">
                <a:solidFill>
                  <a:schemeClr val="bg1"/>
                </a:solidFill>
              </a:rPr>
              <a:t> y </a:t>
            </a:r>
            <a:r>
              <a:rPr lang="es-ES_tradnl" sz="2400" dirty="0" err="1" smtClean="0">
                <a:solidFill>
                  <a:schemeClr val="bg1"/>
                </a:solidFill>
              </a:rPr>
              <a:t>Fencano</a:t>
            </a:r>
            <a:r>
              <a:rPr lang="es-ES_tradnl" sz="2400" dirty="0" smtClean="0">
                <a:solidFill>
                  <a:schemeClr val="bg1"/>
                </a:solidFill>
              </a:rPr>
              <a:t>.</a:t>
            </a:r>
          </a:p>
          <a:p>
            <a:pPr algn="just" eaLnBrk="1" hangingPunct="1">
              <a:lnSpc>
                <a:spcPct val="80000"/>
              </a:lnSpc>
              <a:buFontTx/>
              <a:buNone/>
            </a:pPr>
            <a:endParaRPr lang="es-ES_tradnl" sz="2400" dirty="0" smtClean="0"/>
          </a:p>
          <a:p>
            <a:pPr algn="just" eaLnBrk="1" hangingPunct="1">
              <a:lnSpc>
                <a:spcPct val="80000"/>
              </a:lnSpc>
            </a:pPr>
            <a:r>
              <a:rPr lang="es-ES_tradnl" sz="2400" dirty="0" smtClean="0">
                <a:solidFill>
                  <a:schemeClr val="bg1"/>
                </a:solidFill>
              </a:rPr>
              <a:t>El grupo comprende también a los </a:t>
            </a:r>
            <a:r>
              <a:rPr lang="es-ES_tradnl" sz="2400" dirty="0" err="1" smtClean="0">
                <a:solidFill>
                  <a:schemeClr val="bg1"/>
                </a:solidFill>
              </a:rPr>
              <a:t>sesquiterpenos</a:t>
            </a:r>
            <a:r>
              <a:rPr lang="es-ES_tradnl" sz="2400" dirty="0" smtClean="0">
                <a:solidFill>
                  <a:schemeClr val="bg1"/>
                </a:solidFill>
              </a:rPr>
              <a:t> </a:t>
            </a:r>
            <a:r>
              <a:rPr lang="es-ES_tradnl" sz="2400" dirty="0" err="1" smtClean="0">
                <a:solidFill>
                  <a:schemeClr val="bg1"/>
                </a:solidFill>
              </a:rPr>
              <a:t>bicíclicos</a:t>
            </a:r>
            <a:r>
              <a:rPr lang="es-ES_tradnl" sz="2400" dirty="0" smtClean="0">
                <a:solidFill>
                  <a:schemeClr val="bg1"/>
                </a:solidFill>
              </a:rPr>
              <a:t> o </a:t>
            </a:r>
            <a:r>
              <a:rPr lang="es-ES_tradnl" sz="2400" dirty="0" err="1" smtClean="0">
                <a:solidFill>
                  <a:schemeClr val="bg1"/>
                </a:solidFill>
              </a:rPr>
              <a:t>tricíclicos</a:t>
            </a:r>
            <a:endParaRPr lang="es-ES_tradnl" sz="2400" dirty="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80000"/>
              </a:lnSpc>
            </a:pPr>
            <a:endParaRPr lang="es-ES_tradnl" sz="1600" dirty="0" smtClean="0"/>
          </a:p>
          <a:p>
            <a:pPr eaLnBrk="1" hangingPunct="1">
              <a:lnSpc>
                <a:spcPct val="80000"/>
              </a:lnSpc>
            </a:pPr>
            <a:endParaRPr lang="es-ES_tradnl" sz="400" dirty="0" smtClean="0"/>
          </a:p>
        </p:txBody>
      </p:sp>
      <p:pic>
        <p:nvPicPr>
          <p:cNvPr id="36867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47813" y="3716338"/>
            <a:ext cx="4924425" cy="298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188913"/>
            <a:ext cx="8785225" cy="6408737"/>
          </a:xfrm>
        </p:spPr>
        <p:txBody>
          <a:bodyPr/>
          <a:lstStyle/>
          <a:p>
            <a:pPr algn="just" eaLnBrk="1" hangingPunct="1">
              <a:lnSpc>
                <a:spcPct val="80000"/>
              </a:lnSpc>
              <a:buFontTx/>
              <a:buNone/>
            </a:pPr>
            <a:r>
              <a:rPr lang="es-ES_tradnl" sz="2000" dirty="0" smtClean="0"/>
              <a:t>	</a:t>
            </a:r>
            <a:r>
              <a:rPr lang="es-ES_tradnl" sz="2000" dirty="0" smtClean="0">
                <a:solidFill>
                  <a:schemeClr val="bg1"/>
                </a:solidFill>
              </a:rPr>
              <a:t>Desde los terpenos y </a:t>
            </a:r>
            <a:r>
              <a:rPr lang="es-ES_tradnl" sz="2000" dirty="0" err="1" smtClean="0">
                <a:solidFill>
                  <a:schemeClr val="bg1"/>
                </a:solidFill>
              </a:rPr>
              <a:t>sesquiterpenos</a:t>
            </a:r>
            <a:r>
              <a:rPr lang="es-ES_tradnl" sz="2000" dirty="0" smtClean="0">
                <a:solidFill>
                  <a:schemeClr val="bg1"/>
                </a:solidFill>
              </a:rPr>
              <a:t> deriva un gran número de compuestos oxigenados o alcanfores (alcoholes, </a:t>
            </a:r>
            <a:r>
              <a:rPr lang="es-ES_tradnl" sz="2000" dirty="0" err="1" smtClean="0">
                <a:solidFill>
                  <a:schemeClr val="bg1"/>
                </a:solidFill>
              </a:rPr>
              <a:t>ésteres</a:t>
            </a:r>
            <a:r>
              <a:rPr lang="es-ES_tradnl" sz="2000" dirty="0" smtClean="0">
                <a:solidFill>
                  <a:schemeClr val="bg1"/>
                </a:solidFill>
              </a:rPr>
              <a:t>, </a:t>
            </a:r>
            <a:r>
              <a:rPr lang="es-ES_tradnl" sz="2000" dirty="0" err="1" smtClean="0">
                <a:solidFill>
                  <a:schemeClr val="bg1"/>
                </a:solidFill>
              </a:rPr>
              <a:t>aldehidos</a:t>
            </a:r>
            <a:r>
              <a:rPr lang="es-ES_tradnl" sz="2000" dirty="0" smtClean="0">
                <a:solidFill>
                  <a:schemeClr val="bg1"/>
                </a:solidFill>
              </a:rPr>
              <a:t> y cetonas), por supuesto, a los terpenos alifáticos corresponden los alcanfores alifáticos, a los terpenos cíclicos, los alcanfores cíclicos y, finalmente, a los </a:t>
            </a:r>
            <a:r>
              <a:rPr lang="es-ES_tradnl" sz="2000" dirty="0" err="1" smtClean="0">
                <a:solidFill>
                  <a:schemeClr val="bg1"/>
                </a:solidFill>
              </a:rPr>
              <a:t>sesquiterpenos</a:t>
            </a:r>
            <a:r>
              <a:rPr lang="es-ES_tradnl" sz="2000" dirty="0" smtClean="0">
                <a:solidFill>
                  <a:schemeClr val="bg1"/>
                </a:solidFill>
              </a:rPr>
              <a:t> los alcanfores </a:t>
            </a:r>
            <a:r>
              <a:rPr lang="es-ES_tradnl" sz="2000" dirty="0" err="1" smtClean="0">
                <a:solidFill>
                  <a:schemeClr val="bg1"/>
                </a:solidFill>
              </a:rPr>
              <a:t>sesquiterpénicos</a:t>
            </a:r>
            <a:r>
              <a:rPr lang="es-ES_tradnl" sz="2000" dirty="0" smtClean="0">
                <a:solidFill>
                  <a:schemeClr val="bg1"/>
                </a:solidFill>
              </a:rPr>
              <a:t>.</a:t>
            </a:r>
          </a:p>
          <a:p>
            <a:pPr algn="just" eaLnBrk="1" hangingPunct="1">
              <a:lnSpc>
                <a:spcPct val="80000"/>
              </a:lnSpc>
              <a:buFontTx/>
              <a:buNone/>
            </a:pPr>
            <a:endParaRPr lang="es-ES_tradnl" sz="2000" dirty="0" smtClean="0">
              <a:solidFill>
                <a:schemeClr val="bg1"/>
              </a:solidFill>
            </a:endParaRPr>
          </a:p>
          <a:p>
            <a:pPr algn="just" eaLnBrk="1" hangingPunct="1">
              <a:lnSpc>
                <a:spcPct val="80000"/>
              </a:lnSpc>
              <a:buFontTx/>
              <a:buNone/>
            </a:pPr>
            <a:r>
              <a:rPr lang="es-ES_tradnl" sz="2000" dirty="0" smtClean="0">
                <a:solidFill>
                  <a:schemeClr val="bg1"/>
                </a:solidFill>
              </a:rPr>
              <a:t>	También están los que no son de constitución </a:t>
            </a:r>
            <a:r>
              <a:rPr lang="es-ES_tradnl" sz="2000" dirty="0" err="1" smtClean="0">
                <a:solidFill>
                  <a:schemeClr val="bg1"/>
                </a:solidFill>
              </a:rPr>
              <a:t>terpénicas</a:t>
            </a:r>
            <a:r>
              <a:rPr lang="es-ES_tradnl" sz="2000" dirty="0" smtClean="0">
                <a:solidFill>
                  <a:schemeClr val="bg1"/>
                </a:solidFill>
              </a:rPr>
              <a:t>, muchos 	de los cuales tienen un notable interés por su olor, como por ejemplo:</a:t>
            </a:r>
          </a:p>
          <a:p>
            <a:pPr algn="just" eaLnBrk="1" hangingPunct="1">
              <a:lnSpc>
                <a:spcPct val="80000"/>
              </a:lnSpc>
              <a:buFontTx/>
              <a:buNone/>
            </a:pPr>
            <a:endParaRPr lang="es-ES_tradnl" sz="2000" dirty="0" smtClean="0">
              <a:solidFill>
                <a:schemeClr val="bg1"/>
              </a:solidFill>
            </a:endParaRPr>
          </a:p>
          <a:p>
            <a:pPr lvl="2" algn="just" eaLnBrk="1" hangingPunct="1">
              <a:lnSpc>
                <a:spcPct val="80000"/>
              </a:lnSpc>
              <a:buFont typeface="Wingdings" pitchFamily="2" charset="2"/>
              <a:buChar char="§"/>
            </a:pPr>
            <a:r>
              <a:rPr lang="es-ES_tradnl" sz="1800" dirty="0" smtClean="0">
                <a:solidFill>
                  <a:schemeClr val="bg1"/>
                </a:solidFill>
              </a:rPr>
              <a:t> </a:t>
            </a:r>
            <a:r>
              <a:rPr lang="es-ES_tradnl" sz="2000" dirty="0" smtClean="0">
                <a:solidFill>
                  <a:schemeClr val="bg1"/>
                </a:solidFill>
              </a:rPr>
              <a:t>el aldehído </a:t>
            </a:r>
            <a:r>
              <a:rPr lang="es-ES_tradnl" sz="2000" dirty="0" err="1" smtClean="0">
                <a:solidFill>
                  <a:schemeClr val="bg1"/>
                </a:solidFill>
              </a:rPr>
              <a:t>enántico</a:t>
            </a:r>
            <a:r>
              <a:rPr lang="es-ES_tradnl" sz="2000" dirty="0" smtClean="0">
                <a:solidFill>
                  <a:schemeClr val="bg1"/>
                </a:solidFill>
              </a:rPr>
              <a:t> o </a:t>
            </a:r>
            <a:r>
              <a:rPr lang="es-ES_tradnl" sz="2000" dirty="0" err="1" smtClean="0">
                <a:solidFill>
                  <a:schemeClr val="bg1"/>
                </a:solidFill>
              </a:rPr>
              <a:t>heptanal</a:t>
            </a:r>
            <a:r>
              <a:rPr lang="es-ES_tradnl" sz="2000" dirty="0" smtClean="0">
                <a:solidFill>
                  <a:schemeClr val="bg1"/>
                </a:solidFill>
              </a:rPr>
              <a:t>, </a:t>
            </a:r>
          </a:p>
          <a:p>
            <a:pPr lvl="2" algn="just" eaLnBrk="1" hangingPunct="1">
              <a:lnSpc>
                <a:spcPct val="80000"/>
              </a:lnSpc>
              <a:buFont typeface="Wingdings" pitchFamily="2" charset="2"/>
              <a:buChar char="§"/>
            </a:pPr>
            <a:r>
              <a:rPr lang="es-ES_tradnl" sz="2000" dirty="0" smtClean="0">
                <a:solidFill>
                  <a:schemeClr val="bg1"/>
                </a:solidFill>
              </a:rPr>
              <a:t>el aldehído </a:t>
            </a:r>
            <a:r>
              <a:rPr lang="es-ES_tradnl" sz="2000" dirty="0" err="1" smtClean="0">
                <a:solidFill>
                  <a:schemeClr val="bg1"/>
                </a:solidFill>
              </a:rPr>
              <a:t>caprílico</a:t>
            </a:r>
            <a:r>
              <a:rPr lang="es-ES_tradnl" sz="2000" dirty="0" smtClean="0">
                <a:solidFill>
                  <a:schemeClr val="bg1"/>
                </a:solidFill>
              </a:rPr>
              <a:t> u </a:t>
            </a:r>
            <a:r>
              <a:rPr lang="es-ES_tradnl" sz="2000" dirty="0" err="1" smtClean="0">
                <a:solidFill>
                  <a:schemeClr val="bg1"/>
                </a:solidFill>
              </a:rPr>
              <a:t>octanal</a:t>
            </a:r>
            <a:r>
              <a:rPr lang="es-ES_tradnl" sz="2000" dirty="0" smtClean="0">
                <a:solidFill>
                  <a:schemeClr val="bg1"/>
                </a:solidFill>
              </a:rPr>
              <a:t>, </a:t>
            </a:r>
          </a:p>
          <a:p>
            <a:pPr lvl="2" algn="just" eaLnBrk="1" hangingPunct="1">
              <a:lnSpc>
                <a:spcPct val="80000"/>
              </a:lnSpc>
              <a:buFont typeface="Wingdings" pitchFamily="2" charset="2"/>
              <a:buChar char="§"/>
            </a:pPr>
            <a:r>
              <a:rPr lang="es-ES_tradnl" sz="2000" dirty="0" smtClean="0">
                <a:solidFill>
                  <a:schemeClr val="bg1"/>
                </a:solidFill>
              </a:rPr>
              <a:t>el aldehído </a:t>
            </a:r>
            <a:r>
              <a:rPr lang="es-ES_tradnl" sz="2000" dirty="0" err="1" smtClean="0">
                <a:solidFill>
                  <a:schemeClr val="bg1"/>
                </a:solidFill>
              </a:rPr>
              <a:t>pelargónico</a:t>
            </a:r>
            <a:r>
              <a:rPr lang="es-ES_tradnl" sz="2000" dirty="0" smtClean="0">
                <a:solidFill>
                  <a:schemeClr val="bg1"/>
                </a:solidFill>
              </a:rPr>
              <a:t> o </a:t>
            </a:r>
            <a:r>
              <a:rPr lang="es-ES_tradnl" sz="2000" dirty="0" err="1" smtClean="0">
                <a:solidFill>
                  <a:schemeClr val="bg1"/>
                </a:solidFill>
              </a:rPr>
              <a:t>nonanal</a:t>
            </a:r>
            <a:r>
              <a:rPr lang="es-ES_tradnl" sz="2000" dirty="0" smtClean="0">
                <a:solidFill>
                  <a:schemeClr val="bg1"/>
                </a:solidFill>
              </a:rPr>
              <a:t>, </a:t>
            </a:r>
          </a:p>
          <a:p>
            <a:pPr lvl="2" algn="just" eaLnBrk="1" hangingPunct="1">
              <a:lnSpc>
                <a:spcPct val="80000"/>
              </a:lnSpc>
              <a:buFont typeface="Wingdings" pitchFamily="2" charset="2"/>
              <a:buChar char="§"/>
            </a:pPr>
            <a:r>
              <a:rPr lang="es-ES_tradnl" sz="2000" dirty="0" smtClean="0">
                <a:solidFill>
                  <a:schemeClr val="bg1"/>
                </a:solidFill>
              </a:rPr>
              <a:t>el aldehído </a:t>
            </a:r>
            <a:r>
              <a:rPr lang="es-ES_tradnl" sz="2000" dirty="0" err="1" smtClean="0">
                <a:solidFill>
                  <a:schemeClr val="bg1"/>
                </a:solidFill>
              </a:rPr>
              <a:t>caprínico</a:t>
            </a:r>
            <a:r>
              <a:rPr lang="es-ES_tradnl" sz="2000" dirty="0" smtClean="0">
                <a:solidFill>
                  <a:schemeClr val="bg1"/>
                </a:solidFill>
              </a:rPr>
              <a:t> o 	decanal, </a:t>
            </a:r>
          </a:p>
          <a:p>
            <a:pPr lvl="2" algn="just" eaLnBrk="1" hangingPunct="1">
              <a:lnSpc>
                <a:spcPct val="80000"/>
              </a:lnSpc>
              <a:buFont typeface="Wingdings" pitchFamily="2" charset="2"/>
              <a:buChar char="§"/>
            </a:pPr>
            <a:r>
              <a:rPr lang="es-ES_tradnl" sz="2000" dirty="0" smtClean="0">
                <a:solidFill>
                  <a:schemeClr val="bg1"/>
                </a:solidFill>
              </a:rPr>
              <a:t>el aldehído </a:t>
            </a:r>
            <a:r>
              <a:rPr lang="es-ES_tradnl" sz="2000" dirty="0" err="1" smtClean="0">
                <a:solidFill>
                  <a:schemeClr val="bg1"/>
                </a:solidFill>
              </a:rPr>
              <a:t>laúrico</a:t>
            </a:r>
            <a:r>
              <a:rPr lang="es-ES_tradnl" sz="2000" dirty="0" smtClean="0">
                <a:solidFill>
                  <a:schemeClr val="bg1"/>
                </a:solidFill>
              </a:rPr>
              <a:t> o </a:t>
            </a:r>
            <a:r>
              <a:rPr lang="es-ES_tradnl" sz="2000" dirty="0" err="1" smtClean="0">
                <a:solidFill>
                  <a:schemeClr val="bg1"/>
                </a:solidFill>
              </a:rPr>
              <a:t>dodecanal</a:t>
            </a:r>
            <a:r>
              <a:rPr lang="es-ES_tradnl" sz="2000" dirty="0" smtClean="0">
                <a:solidFill>
                  <a:schemeClr val="bg1"/>
                </a:solidFill>
              </a:rPr>
              <a:t> y</a:t>
            </a:r>
          </a:p>
          <a:p>
            <a:pPr lvl="2" algn="just" eaLnBrk="1" hangingPunct="1">
              <a:lnSpc>
                <a:spcPct val="80000"/>
              </a:lnSpc>
              <a:buFont typeface="Wingdings" pitchFamily="2" charset="2"/>
              <a:buChar char="§"/>
            </a:pPr>
            <a:r>
              <a:rPr lang="es-ES_tradnl" sz="2000" dirty="0" smtClean="0">
                <a:solidFill>
                  <a:schemeClr val="bg1"/>
                </a:solidFill>
              </a:rPr>
              <a:t> la </a:t>
            </a:r>
            <a:r>
              <a:rPr lang="es-ES_tradnl" sz="2000" dirty="0" err="1" smtClean="0">
                <a:solidFill>
                  <a:schemeClr val="bg1"/>
                </a:solidFill>
              </a:rPr>
              <a:t>metilheptenona</a:t>
            </a:r>
            <a:r>
              <a:rPr lang="es-ES_tradnl" sz="2000" dirty="0" smtClean="0">
                <a:solidFill>
                  <a:schemeClr val="bg1"/>
                </a:solidFill>
              </a:rPr>
              <a:t>, cetona alifática insaturada que posee una ligadura </a:t>
            </a:r>
            <a:r>
              <a:rPr lang="es-ES_tradnl" sz="2000" dirty="0" err="1" smtClean="0">
                <a:solidFill>
                  <a:schemeClr val="bg1"/>
                </a:solidFill>
              </a:rPr>
              <a:t>etilénica</a:t>
            </a:r>
            <a:r>
              <a:rPr lang="es-ES_tradnl" sz="2000" dirty="0" smtClean="0">
                <a:solidFill>
                  <a:schemeClr val="bg1"/>
                </a:solidFill>
              </a:rPr>
              <a:t> y que se encuentra en los aceites esenciales de naranja (dulces y amargas), lima ácida, limón y mandarina.</a:t>
            </a:r>
          </a:p>
          <a:p>
            <a:pPr lvl="2" algn="just" eaLnBrk="1" hangingPunct="1">
              <a:lnSpc>
                <a:spcPct val="80000"/>
              </a:lnSpc>
              <a:buFont typeface="Wingdings" pitchFamily="2" charset="2"/>
              <a:buChar char="§"/>
            </a:pPr>
            <a:endParaRPr lang="es-ES_tradnl" sz="2000" dirty="0" smtClean="0">
              <a:solidFill>
                <a:schemeClr val="bg1"/>
              </a:solidFill>
            </a:endParaRPr>
          </a:p>
          <a:p>
            <a:pPr lvl="2" algn="just" eaLnBrk="1" hangingPunct="1">
              <a:lnSpc>
                <a:spcPct val="80000"/>
              </a:lnSpc>
              <a:buFont typeface="Wingdings" pitchFamily="2" charset="2"/>
              <a:buNone/>
            </a:pPr>
            <a:endParaRPr lang="es-ES_tradnl" sz="2000" dirty="0" smtClean="0"/>
          </a:p>
          <a:p>
            <a:pPr algn="just" eaLnBrk="1" hangingPunct="1">
              <a:lnSpc>
                <a:spcPct val="80000"/>
              </a:lnSpc>
              <a:buFontTx/>
              <a:buNone/>
            </a:pPr>
            <a:r>
              <a:rPr lang="es-ES_tradnl" sz="2400" dirty="0" smtClean="0"/>
              <a:t>	</a:t>
            </a:r>
            <a:r>
              <a:rPr lang="es-ES_tradnl" sz="2000" dirty="0" smtClean="0">
                <a:solidFill>
                  <a:schemeClr val="bg1"/>
                </a:solidFill>
              </a:rPr>
              <a:t>Entre los hidrocarburos aromáticos se debe citar al p-</a:t>
            </a:r>
            <a:r>
              <a:rPr lang="es-ES_tradnl" sz="2000" dirty="0" err="1" smtClean="0">
                <a:solidFill>
                  <a:schemeClr val="bg1"/>
                </a:solidFill>
              </a:rPr>
              <a:t>cimeno</a:t>
            </a:r>
            <a:r>
              <a:rPr lang="es-ES_tradnl" sz="2000" dirty="0" smtClean="0">
                <a:solidFill>
                  <a:schemeClr val="bg1"/>
                </a:solidFill>
              </a:rPr>
              <a:t>, de fórmula C</a:t>
            </a:r>
            <a:r>
              <a:rPr lang="es-ES_tradnl" sz="2000" baseline="-25000" dirty="0" smtClean="0">
                <a:solidFill>
                  <a:schemeClr val="bg1"/>
                </a:solidFill>
              </a:rPr>
              <a:t>10</a:t>
            </a:r>
            <a:r>
              <a:rPr lang="es-ES_tradnl" sz="2000" dirty="0" smtClean="0">
                <a:solidFill>
                  <a:schemeClr val="bg1"/>
                </a:solidFill>
              </a:rPr>
              <a:t>H</a:t>
            </a:r>
            <a:r>
              <a:rPr lang="es-ES_tradnl" sz="2000" baseline="-25000" dirty="0" smtClean="0">
                <a:solidFill>
                  <a:schemeClr val="bg1"/>
                </a:solidFill>
              </a:rPr>
              <a:t>14 </a:t>
            </a:r>
            <a:r>
              <a:rPr lang="es-ES_tradnl" sz="2000" dirty="0" smtClean="0">
                <a:solidFill>
                  <a:schemeClr val="bg1"/>
                </a:solidFill>
              </a:rPr>
              <a:t>que se encuentra en todos los aceites esenciales cítricos.</a:t>
            </a:r>
          </a:p>
          <a:p>
            <a:pPr eaLnBrk="1" hangingPunct="1">
              <a:lnSpc>
                <a:spcPct val="80000"/>
              </a:lnSpc>
            </a:pPr>
            <a:endParaRPr lang="es-ES_tradnl" sz="2000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4 Tabla"/>
          <p:cNvGraphicFramePr>
            <a:graphicFrameLocks noGrp="1"/>
          </p:cNvGraphicFramePr>
          <p:nvPr/>
        </p:nvGraphicFramePr>
        <p:xfrm>
          <a:off x="285720" y="18002"/>
          <a:ext cx="8640000" cy="6839998"/>
        </p:xfrm>
        <a:graphic>
          <a:graphicData uri="http://schemas.openxmlformats.org/drawingml/2006/table">
            <a:tbl>
              <a:tblPr/>
              <a:tblGrid>
                <a:gridCol w="2854504"/>
                <a:gridCol w="2964646"/>
                <a:gridCol w="2820850"/>
              </a:tblGrid>
              <a:tr h="621818">
                <a:tc gridSpan="3"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AR" sz="2000" b="1" dirty="0">
                          <a:solidFill>
                            <a:schemeClr val="bg1"/>
                          </a:solidFill>
                          <a:latin typeface="Arial"/>
                          <a:ea typeface="Arial"/>
                          <a:cs typeface="Arial"/>
                        </a:rPr>
                        <a:t>HIDROCARBUROS</a:t>
                      </a:r>
                      <a:endParaRPr lang="es-AR" sz="2000" dirty="0">
                        <a:solidFill>
                          <a:schemeClr val="bg1"/>
                        </a:solidFill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</a:tr>
              <a:tr h="621818"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AR" sz="2000" dirty="0" err="1">
                          <a:solidFill>
                            <a:schemeClr val="bg1"/>
                          </a:solidFill>
                          <a:latin typeface="+mn-lt"/>
                          <a:ea typeface="Arial"/>
                          <a:cs typeface="Arial"/>
                        </a:rPr>
                        <a:t>tricicleno</a:t>
                      </a:r>
                      <a:endParaRPr lang="es-AR" sz="2000" dirty="0">
                        <a:solidFill>
                          <a:schemeClr val="bg1"/>
                        </a:solidFill>
                        <a:latin typeface="+mn-lt"/>
                        <a:ea typeface="Arial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AR" sz="2000" dirty="0" err="1">
                          <a:solidFill>
                            <a:schemeClr val="bg1"/>
                          </a:solidFill>
                          <a:latin typeface="+mn-lt"/>
                          <a:ea typeface="Arial"/>
                          <a:cs typeface="Times New Roman"/>
                        </a:rPr>
                        <a:t>cis</a:t>
                      </a:r>
                      <a:r>
                        <a:rPr lang="es-AR" sz="2000" dirty="0">
                          <a:solidFill>
                            <a:schemeClr val="bg1"/>
                          </a:solidFill>
                          <a:latin typeface="+mn-lt"/>
                          <a:ea typeface="Arial"/>
                          <a:cs typeface="Times New Roman"/>
                        </a:rPr>
                        <a:t>-β-</a:t>
                      </a:r>
                      <a:r>
                        <a:rPr lang="es-AR" sz="2000" dirty="0" err="1">
                          <a:solidFill>
                            <a:schemeClr val="bg1"/>
                          </a:solidFill>
                          <a:latin typeface="+mn-lt"/>
                          <a:ea typeface="Arial"/>
                          <a:cs typeface="Times New Roman"/>
                        </a:rPr>
                        <a:t>ocimeno</a:t>
                      </a:r>
                      <a:endParaRPr lang="es-AR" sz="2000" dirty="0">
                        <a:solidFill>
                          <a:schemeClr val="bg1"/>
                        </a:solidFill>
                        <a:latin typeface="+mn-lt"/>
                        <a:ea typeface="Arial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AR" sz="2000">
                          <a:solidFill>
                            <a:schemeClr val="bg1"/>
                          </a:solidFill>
                          <a:latin typeface="+mn-lt"/>
                          <a:ea typeface="Arial"/>
                          <a:cs typeface="Times New Roman"/>
                        </a:rPr>
                        <a:t>trans-α-bergamoteno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21818"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AR" sz="2000" dirty="0">
                          <a:solidFill>
                            <a:schemeClr val="bg1"/>
                          </a:solidFill>
                          <a:latin typeface="+mn-lt"/>
                          <a:ea typeface="Arial"/>
                          <a:cs typeface="Arial"/>
                        </a:rPr>
                        <a:t>α-</a:t>
                      </a:r>
                      <a:r>
                        <a:rPr lang="es-AR" sz="2000" dirty="0" err="1">
                          <a:solidFill>
                            <a:schemeClr val="bg1"/>
                          </a:solidFill>
                          <a:latin typeface="+mn-lt"/>
                          <a:ea typeface="Arial"/>
                          <a:cs typeface="Arial"/>
                        </a:rPr>
                        <a:t>tuyeno</a:t>
                      </a:r>
                      <a:r>
                        <a:rPr lang="es-AR" sz="2000" dirty="0">
                          <a:solidFill>
                            <a:schemeClr val="bg1"/>
                          </a:solidFill>
                          <a:latin typeface="+mn-lt"/>
                          <a:ea typeface="Arial"/>
                          <a:cs typeface="Arial"/>
                        </a:rPr>
                        <a:t> </a:t>
                      </a:r>
                      <a:endParaRPr lang="es-AR" sz="2000" dirty="0">
                        <a:solidFill>
                          <a:schemeClr val="bg1"/>
                        </a:solidFill>
                        <a:latin typeface="+mn-lt"/>
                        <a:ea typeface="Arial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AR" sz="2000" dirty="0">
                          <a:solidFill>
                            <a:schemeClr val="bg1"/>
                          </a:solidFill>
                          <a:latin typeface="+mn-lt"/>
                          <a:ea typeface="Arial"/>
                          <a:cs typeface="Times New Roman"/>
                        </a:rPr>
                        <a:t>γ-</a:t>
                      </a:r>
                      <a:r>
                        <a:rPr lang="es-AR" sz="2000" dirty="0" err="1">
                          <a:solidFill>
                            <a:schemeClr val="bg1"/>
                          </a:solidFill>
                          <a:latin typeface="+mn-lt"/>
                          <a:ea typeface="Arial"/>
                          <a:cs typeface="Times New Roman"/>
                        </a:rPr>
                        <a:t>terpineno</a:t>
                      </a:r>
                      <a:r>
                        <a:rPr lang="es-AR" sz="2000" dirty="0">
                          <a:solidFill>
                            <a:schemeClr val="bg1"/>
                          </a:solidFill>
                          <a:latin typeface="+mn-lt"/>
                          <a:ea typeface="Arial"/>
                          <a:cs typeface="Times New Roman"/>
                        </a:rPr>
                        <a:t>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AR" sz="2000">
                          <a:solidFill>
                            <a:schemeClr val="bg1"/>
                          </a:solidFill>
                          <a:latin typeface="+mn-lt"/>
                          <a:ea typeface="Arial"/>
                          <a:cs typeface="Times New Roman"/>
                        </a:rPr>
                        <a:t>β-cariofileno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21818"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AR" sz="2000" dirty="0">
                          <a:solidFill>
                            <a:schemeClr val="bg1"/>
                          </a:solidFill>
                          <a:latin typeface="+mn-lt"/>
                          <a:ea typeface="Arial"/>
                          <a:cs typeface="Arial"/>
                        </a:rPr>
                        <a:t>α-pineno</a:t>
                      </a:r>
                      <a:endParaRPr lang="es-AR" sz="2000" dirty="0">
                        <a:solidFill>
                          <a:schemeClr val="bg1"/>
                        </a:solidFill>
                        <a:latin typeface="+mn-lt"/>
                        <a:ea typeface="Arial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AR" sz="2000" dirty="0">
                          <a:solidFill>
                            <a:schemeClr val="bg1"/>
                          </a:solidFill>
                          <a:latin typeface="+mn-lt"/>
                          <a:ea typeface="Arial"/>
                          <a:cs typeface="Times New Roman"/>
                        </a:rPr>
                        <a:t>α-</a:t>
                      </a:r>
                      <a:r>
                        <a:rPr lang="es-AR" sz="2000" dirty="0" err="1">
                          <a:solidFill>
                            <a:schemeClr val="bg1"/>
                          </a:solidFill>
                          <a:latin typeface="+mn-lt"/>
                          <a:ea typeface="Arial"/>
                          <a:cs typeface="Times New Roman"/>
                        </a:rPr>
                        <a:t>felandreno</a:t>
                      </a:r>
                      <a:r>
                        <a:rPr lang="es-AR" sz="2000" dirty="0">
                          <a:solidFill>
                            <a:schemeClr val="bg1"/>
                          </a:solidFill>
                          <a:latin typeface="+mn-lt"/>
                          <a:ea typeface="Arial"/>
                          <a:cs typeface="Times New Roman"/>
                        </a:rPr>
                        <a:t>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AR" sz="2000">
                          <a:solidFill>
                            <a:schemeClr val="bg1"/>
                          </a:solidFill>
                          <a:latin typeface="+mn-lt"/>
                          <a:ea typeface="Arial"/>
                          <a:cs typeface="Times New Roman"/>
                        </a:rPr>
                        <a:t>α-farneseno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21818"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AR" sz="2000">
                          <a:solidFill>
                            <a:schemeClr val="bg1"/>
                          </a:solidFill>
                          <a:latin typeface="+mn-lt"/>
                          <a:ea typeface="Arial"/>
                          <a:cs typeface="Arial"/>
                        </a:rPr>
                        <a:t>canfeno</a:t>
                      </a:r>
                      <a:endParaRPr lang="es-AR" sz="2000">
                        <a:solidFill>
                          <a:schemeClr val="bg1"/>
                        </a:solidFill>
                        <a:latin typeface="+mn-lt"/>
                        <a:ea typeface="Arial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AR" sz="2000" dirty="0">
                          <a:solidFill>
                            <a:schemeClr val="bg1"/>
                          </a:solidFill>
                          <a:latin typeface="+mn-lt"/>
                          <a:ea typeface="Arial"/>
                          <a:cs typeface="Times New Roman"/>
                        </a:rPr>
                        <a:t>Δ-3-careno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AR" sz="2000">
                          <a:solidFill>
                            <a:schemeClr val="bg1"/>
                          </a:solidFill>
                          <a:latin typeface="+mn-lt"/>
                          <a:ea typeface="Arial"/>
                          <a:cs typeface="Times New Roman"/>
                        </a:rPr>
                        <a:t>β-santaleno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21818"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AR" sz="2000">
                          <a:solidFill>
                            <a:schemeClr val="bg1"/>
                          </a:solidFill>
                          <a:latin typeface="+mn-lt"/>
                          <a:ea typeface="Arial"/>
                          <a:cs typeface="Arial"/>
                        </a:rPr>
                        <a:t>β-pineno</a:t>
                      </a:r>
                      <a:endParaRPr lang="es-AR" sz="2000">
                        <a:solidFill>
                          <a:schemeClr val="bg1"/>
                        </a:solidFill>
                        <a:latin typeface="+mn-lt"/>
                        <a:ea typeface="Arial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AR" sz="2000" dirty="0" err="1">
                          <a:solidFill>
                            <a:schemeClr val="bg1"/>
                          </a:solidFill>
                          <a:latin typeface="+mn-lt"/>
                          <a:ea typeface="Arial"/>
                          <a:cs typeface="Times New Roman"/>
                        </a:rPr>
                        <a:t>valenceno</a:t>
                      </a:r>
                      <a:endParaRPr lang="es-AR" sz="2000" dirty="0">
                        <a:solidFill>
                          <a:schemeClr val="bg1"/>
                        </a:solidFill>
                        <a:latin typeface="+mn-lt"/>
                        <a:ea typeface="Arial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AR" sz="2000" dirty="0">
                          <a:solidFill>
                            <a:schemeClr val="bg1"/>
                          </a:solidFill>
                          <a:latin typeface="+mn-lt"/>
                          <a:ea typeface="Arial"/>
                          <a:cs typeface="Times New Roman"/>
                        </a:rPr>
                        <a:t>α-</a:t>
                      </a:r>
                      <a:r>
                        <a:rPr lang="es-AR" sz="2000" dirty="0" err="1">
                          <a:solidFill>
                            <a:schemeClr val="bg1"/>
                          </a:solidFill>
                          <a:latin typeface="+mn-lt"/>
                          <a:ea typeface="Arial"/>
                          <a:cs typeface="Times New Roman"/>
                        </a:rPr>
                        <a:t>humuleno</a:t>
                      </a:r>
                      <a:r>
                        <a:rPr lang="es-AR" sz="2000" dirty="0">
                          <a:solidFill>
                            <a:schemeClr val="bg1"/>
                          </a:solidFill>
                          <a:latin typeface="+mn-lt"/>
                          <a:ea typeface="Arial"/>
                          <a:cs typeface="Times New Roman"/>
                        </a:rPr>
                        <a:t>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21818"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AR" sz="2000">
                          <a:solidFill>
                            <a:schemeClr val="bg1"/>
                          </a:solidFill>
                          <a:latin typeface="+mn-lt"/>
                          <a:ea typeface="Arial"/>
                          <a:cs typeface="Arial"/>
                        </a:rPr>
                        <a:t>sabineno</a:t>
                      </a:r>
                      <a:endParaRPr lang="es-AR" sz="2000">
                        <a:solidFill>
                          <a:schemeClr val="bg1"/>
                        </a:solidFill>
                        <a:latin typeface="+mn-lt"/>
                        <a:ea typeface="Arial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AR" sz="2000" dirty="0" err="1">
                          <a:solidFill>
                            <a:schemeClr val="bg1"/>
                          </a:solidFill>
                          <a:latin typeface="+mn-lt"/>
                          <a:ea typeface="Arial"/>
                          <a:cs typeface="Times New Roman"/>
                        </a:rPr>
                        <a:t>trans</a:t>
                      </a:r>
                      <a:r>
                        <a:rPr lang="es-AR" sz="2000" dirty="0">
                          <a:solidFill>
                            <a:schemeClr val="bg1"/>
                          </a:solidFill>
                          <a:latin typeface="+mn-lt"/>
                          <a:ea typeface="Arial"/>
                          <a:cs typeface="Times New Roman"/>
                        </a:rPr>
                        <a:t>-β-</a:t>
                      </a:r>
                      <a:r>
                        <a:rPr lang="es-AR" sz="2000" dirty="0" err="1">
                          <a:solidFill>
                            <a:schemeClr val="bg1"/>
                          </a:solidFill>
                          <a:latin typeface="+mn-lt"/>
                          <a:ea typeface="Arial"/>
                          <a:cs typeface="Times New Roman"/>
                        </a:rPr>
                        <a:t>ocimeno</a:t>
                      </a:r>
                      <a:endParaRPr lang="es-AR" sz="2000" dirty="0">
                        <a:solidFill>
                          <a:schemeClr val="bg1"/>
                        </a:solidFill>
                        <a:latin typeface="+mn-lt"/>
                        <a:ea typeface="Arial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AR" sz="2000" dirty="0">
                          <a:solidFill>
                            <a:schemeClr val="bg1"/>
                          </a:solidFill>
                          <a:latin typeface="+mn-lt"/>
                          <a:ea typeface="Arial"/>
                          <a:cs typeface="Times New Roman"/>
                        </a:rPr>
                        <a:t>β-</a:t>
                      </a:r>
                      <a:r>
                        <a:rPr lang="es-AR" sz="2000" dirty="0" err="1">
                          <a:solidFill>
                            <a:schemeClr val="bg1"/>
                          </a:solidFill>
                          <a:latin typeface="+mn-lt"/>
                          <a:ea typeface="Arial"/>
                          <a:cs typeface="Times New Roman"/>
                        </a:rPr>
                        <a:t>humuleno</a:t>
                      </a:r>
                      <a:endParaRPr lang="es-AR" sz="2000" dirty="0">
                        <a:solidFill>
                          <a:schemeClr val="bg1"/>
                        </a:solidFill>
                        <a:latin typeface="+mn-lt"/>
                        <a:ea typeface="Arial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21818"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AR" sz="2000">
                          <a:solidFill>
                            <a:schemeClr val="bg1"/>
                          </a:solidFill>
                          <a:latin typeface="+mn-lt"/>
                          <a:ea typeface="Arial"/>
                          <a:cs typeface="Arial"/>
                        </a:rPr>
                        <a:t>β-mirceno </a:t>
                      </a:r>
                      <a:endParaRPr lang="es-AR" sz="2000">
                        <a:solidFill>
                          <a:schemeClr val="bg1"/>
                        </a:solidFill>
                        <a:latin typeface="+mn-lt"/>
                        <a:ea typeface="Arial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AR" sz="2000" dirty="0">
                          <a:solidFill>
                            <a:schemeClr val="bg1"/>
                          </a:solidFill>
                          <a:latin typeface="+mn-lt"/>
                          <a:ea typeface="Arial"/>
                          <a:cs typeface="Times New Roman"/>
                        </a:rPr>
                        <a:t>p-</a:t>
                      </a:r>
                      <a:r>
                        <a:rPr lang="es-AR" sz="2000" dirty="0" err="1">
                          <a:solidFill>
                            <a:schemeClr val="bg1"/>
                          </a:solidFill>
                          <a:latin typeface="+mn-lt"/>
                          <a:ea typeface="Arial"/>
                          <a:cs typeface="Times New Roman"/>
                        </a:rPr>
                        <a:t>cimeno</a:t>
                      </a:r>
                      <a:endParaRPr lang="es-AR" sz="2000" dirty="0">
                        <a:solidFill>
                          <a:schemeClr val="bg1"/>
                        </a:solidFill>
                        <a:latin typeface="+mn-lt"/>
                        <a:ea typeface="Arial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AR" sz="2000" dirty="0">
                          <a:solidFill>
                            <a:schemeClr val="bg1"/>
                          </a:solidFill>
                          <a:latin typeface="+mn-lt"/>
                          <a:ea typeface="Arial"/>
                          <a:cs typeface="Times New Roman"/>
                        </a:rPr>
                        <a:t>β-</a:t>
                      </a:r>
                      <a:r>
                        <a:rPr lang="es-AR" sz="2000" dirty="0" err="1">
                          <a:solidFill>
                            <a:schemeClr val="bg1"/>
                          </a:solidFill>
                          <a:latin typeface="+mn-lt"/>
                          <a:ea typeface="Arial"/>
                          <a:cs typeface="Times New Roman"/>
                        </a:rPr>
                        <a:t>farneseno</a:t>
                      </a:r>
                      <a:endParaRPr lang="es-AR" sz="2000" dirty="0">
                        <a:solidFill>
                          <a:schemeClr val="bg1"/>
                        </a:solidFill>
                        <a:latin typeface="+mn-lt"/>
                        <a:ea typeface="Arial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21818"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AR" sz="2000">
                          <a:solidFill>
                            <a:schemeClr val="bg1"/>
                          </a:solidFill>
                          <a:latin typeface="+mn-lt"/>
                          <a:ea typeface="Arial"/>
                          <a:cs typeface="Arial"/>
                        </a:rPr>
                        <a:t>α-terpineno</a:t>
                      </a:r>
                      <a:endParaRPr lang="es-AR" sz="2000">
                        <a:solidFill>
                          <a:schemeClr val="bg1"/>
                        </a:solidFill>
                        <a:latin typeface="+mn-lt"/>
                        <a:ea typeface="Arial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AR" sz="2000" dirty="0" err="1">
                          <a:solidFill>
                            <a:schemeClr val="bg1"/>
                          </a:solidFill>
                          <a:latin typeface="+mn-lt"/>
                          <a:ea typeface="Arial"/>
                          <a:cs typeface="Times New Roman"/>
                        </a:rPr>
                        <a:t>terpinoleno</a:t>
                      </a:r>
                      <a:endParaRPr lang="es-AR" sz="2000" dirty="0">
                        <a:solidFill>
                          <a:schemeClr val="bg1"/>
                        </a:solidFill>
                        <a:latin typeface="+mn-lt"/>
                        <a:ea typeface="Arial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AR" sz="2000" dirty="0">
                          <a:solidFill>
                            <a:schemeClr val="bg1"/>
                          </a:solidFill>
                          <a:latin typeface="+mn-lt"/>
                          <a:ea typeface="Arial"/>
                          <a:cs typeface="Times New Roman"/>
                        </a:rPr>
                        <a:t>β-</a:t>
                      </a:r>
                      <a:r>
                        <a:rPr lang="es-AR" sz="2000" dirty="0" err="1">
                          <a:solidFill>
                            <a:schemeClr val="bg1"/>
                          </a:solidFill>
                          <a:latin typeface="+mn-lt"/>
                          <a:ea typeface="Arial"/>
                          <a:cs typeface="Times New Roman"/>
                        </a:rPr>
                        <a:t>acoradieno</a:t>
                      </a:r>
                      <a:r>
                        <a:rPr lang="es-AR" sz="2000" dirty="0">
                          <a:solidFill>
                            <a:schemeClr val="bg1"/>
                          </a:solidFill>
                          <a:latin typeface="+mn-lt"/>
                          <a:ea typeface="Arial"/>
                          <a:cs typeface="Times New Roman"/>
                        </a:rPr>
                        <a:t>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21818"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AR" sz="2000">
                          <a:solidFill>
                            <a:schemeClr val="bg1"/>
                          </a:solidFill>
                          <a:latin typeface="+mn-lt"/>
                          <a:ea typeface="Arial"/>
                          <a:cs typeface="Arial"/>
                        </a:rPr>
                        <a:t>limoneno</a:t>
                      </a:r>
                      <a:endParaRPr lang="es-AR" sz="2000">
                        <a:solidFill>
                          <a:schemeClr val="bg1"/>
                        </a:solidFill>
                        <a:latin typeface="+mn-lt"/>
                        <a:ea typeface="Arial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AR" sz="2000">
                          <a:solidFill>
                            <a:schemeClr val="bg1"/>
                          </a:solidFill>
                          <a:latin typeface="+mn-lt"/>
                          <a:ea typeface="Arial"/>
                          <a:cs typeface="Times New Roman"/>
                        </a:rPr>
                        <a:t>α-p-dimetilestireno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AR" sz="2000" dirty="0">
                          <a:solidFill>
                            <a:schemeClr val="bg1"/>
                          </a:solidFill>
                          <a:latin typeface="+mn-lt"/>
                          <a:ea typeface="Arial"/>
                          <a:cs typeface="Times New Roman"/>
                        </a:rPr>
                        <a:t>α-</a:t>
                      </a:r>
                      <a:r>
                        <a:rPr lang="es-AR" sz="2000" dirty="0" err="1">
                          <a:solidFill>
                            <a:schemeClr val="bg1"/>
                          </a:solidFill>
                          <a:latin typeface="+mn-lt"/>
                          <a:ea typeface="Arial"/>
                          <a:cs typeface="Times New Roman"/>
                        </a:rPr>
                        <a:t>selineno</a:t>
                      </a:r>
                      <a:endParaRPr lang="es-AR" sz="2000" dirty="0">
                        <a:solidFill>
                          <a:schemeClr val="bg1"/>
                        </a:solidFill>
                        <a:latin typeface="+mn-lt"/>
                        <a:ea typeface="Arial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21818"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AR" sz="2000">
                          <a:solidFill>
                            <a:schemeClr val="bg1"/>
                          </a:solidFill>
                          <a:latin typeface="+mn-lt"/>
                          <a:ea typeface="Arial"/>
                          <a:cs typeface="Arial"/>
                        </a:rPr>
                        <a:t>β-felandreno</a:t>
                      </a:r>
                      <a:endParaRPr lang="es-AR" sz="2000">
                        <a:solidFill>
                          <a:schemeClr val="bg1"/>
                        </a:solidFill>
                        <a:latin typeface="+mn-lt"/>
                        <a:ea typeface="Arial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AR" sz="2000">
                          <a:solidFill>
                            <a:schemeClr val="bg1"/>
                          </a:solidFill>
                          <a:latin typeface="+mn-lt"/>
                          <a:ea typeface="Arial"/>
                          <a:cs typeface="Times New Roman"/>
                        </a:rPr>
                        <a:t>cis-α-bergamoteno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endParaRPr lang="es-AR" sz="2000" dirty="0">
                        <a:solidFill>
                          <a:schemeClr val="bg1"/>
                        </a:solidFill>
                        <a:latin typeface="+mn-lt"/>
                        <a:ea typeface="Arial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Tabla"/>
          <p:cNvGraphicFramePr>
            <a:graphicFrameLocks noGrp="1"/>
          </p:cNvGraphicFramePr>
          <p:nvPr/>
        </p:nvGraphicFramePr>
        <p:xfrm>
          <a:off x="285720" y="214290"/>
          <a:ext cx="8640000" cy="7315200"/>
        </p:xfrm>
        <a:graphic>
          <a:graphicData uri="http://schemas.openxmlformats.org/drawingml/2006/table">
            <a:tbl>
              <a:tblPr/>
              <a:tblGrid>
                <a:gridCol w="2854504"/>
                <a:gridCol w="2964646"/>
                <a:gridCol w="2820850"/>
              </a:tblGrid>
              <a:tr h="496532">
                <a:tc gridSpan="3"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AR" sz="2000" b="1" kern="0" spc="-100" baseline="0" dirty="0">
                          <a:solidFill>
                            <a:schemeClr val="bg1"/>
                          </a:solidFill>
                          <a:latin typeface="Arial"/>
                          <a:ea typeface="Arial"/>
                          <a:cs typeface="Arial"/>
                        </a:rPr>
                        <a:t>ALCOHOLES</a:t>
                      </a:r>
                      <a:endParaRPr lang="es-AR" sz="2000" kern="0" spc="-100" baseline="0" dirty="0">
                        <a:solidFill>
                          <a:schemeClr val="bg1"/>
                        </a:solidFill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</a:tr>
              <a:tr h="505408"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AR" sz="2000" kern="0" spc="-100" baseline="0" dirty="0">
                          <a:solidFill>
                            <a:schemeClr val="bg1"/>
                          </a:solidFill>
                          <a:latin typeface="+mn-lt"/>
                          <a:ea typeface="Arial"/>
                          <a:cs typeface="Arial"/>
                        </a:rPr>
                        <a:t>terpinen-4-ol </a:t>
                      </a:r>
                      <a:endParaRPr lang="es-AR" sz="2000" kern="0" spc="-100" baseline="0" dirty="0">
                        <a:solidFill>
                          <a:schemeClr val="bg1"/>
                        </a:solidFill>
                        <a:latin typeface="+mn-lt"/>
                        <a:ea typeface="Arial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AR" sz="2000" kern="0" spc="-100" baseline="0" dirty="0" err="1">
                          <a:solidFill>
                            <a:schemeClr val="bg1"/>
                          </a:solidFill>
                          <a:latin typeface="+mn-lt"/>
                          <a:ea typeface="Arial"/>
                          <a:cs typeface="Times New Roman"/>
                        </a:rPr>
                        <a:t>cis</a:t>
                      </a:r>
                      <a:r>
                        <a:rPr lang="es-AR" sz="2000" kern="0" spc="-100" baseline="0" dirty="0">
                          <a:solidFill>
                            <a:schemeClr val="bg1"/>
                          </a:solidFill>
                          <a:latin typeface="+mn-lt"/>
                          <a:ea typeface="Arial"/>
                          <a:cs typeface="Times New Roman"/>
                        </a:rPr>
                        <a:t>-β-</a:t>
                      </a:r>
                      <a:r>
                        <a:rPr lang="es-AR" sz="2000" kern="0" spc="-100" baseline="0" dirty="0" err="1">
                          <a:solidFill>
                            <a:schemeClr val="bg1"/>
                          </a:solidFill>
                          <a:latin typeface="+mn-lt"/>
                          <a:ea typeface="Arial"/>
                          <a:cs typeface="Times New Roman"/>
                        </a:rPr>
                        <a:t>ocimeno</a:t>
                      </a:r>
                      <a:endParaRPr lang="es-AR" sz="2000" kern="0" spc="-100" baseline="0" dirty="0">
                        <a:solidFill>
                          <a:schemeClr val="bg1"/>
                        </a:solidFill>
                        <a:latin typeface="+mn-lt"/>
                        <a:ea typeface="Arial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AR" sz="2000" kern="0" spc="-100" baseline="0" dirty="0" err="1">
                          <a:solidFill>
                            <a:schemeClr val="bg1"/>
                          </a:solidFill>
                          <a:latin typeface="+mn-lt"/>
                          <a:ea typeface="Arial"/>
                          <a:cs typeface="Times New Roman"/>
                        </a:rPr>
                        <a:t>trans</a:t>
                      </a:r>
                      <a:r>
                        <a:rPr lang="es-AR" sz="2000" kern="0" spc="-100" baseline="0" dirty="0">
                          <a:solidFill>
                            <a:schemeClr val="bg1"/>
                          </a:solidFill>
                          <a:latin typeface="+mn-lt"/>
                          <a:ea typeface="Arial"/>
                          <a:cs typeface="Times New Roman"/>
                        </a:rPr>
                        <a:t>-α-</a:t>
                      </a:r>
                      <a:r>
                        <a:rPr lang="es-AR" sz="2000" kern="0" spc="-100" baseline="0" dirty="0" err="1">
                          <a:solidFill>
                            <a:schemeClr val="bg1"/>
                          </a:solidFill>
                          <a:latin typeface="+mn-lt"/>
                          <a:ea typeface="Arial"/>
                          <a:cs typeface="Times New Roman"/>
                        </a:rPr>
                        <a:t>bergamoteno</a:t>
                      </a:r>
                      <a:r>
                        <a:rPr lang="es-AR" sz="2000" kern="0" spc="-100" baseline="0" dirty="0">
                          <a:solidFill>
                            <a:schemeClr val="bg1"/>
                          </a:solidFill>
                          <a:latin typeface="+mn-lt"/>
                          <a:ea typeface="Arial"/>
                          <a:cs typeface="Times New Roman"/>
                        </a:rPr>
                        <a:t>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5408"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AR" sz="2000" kern="0" spc="-100" baseline="0" dirty="0" err="1">
                          <a:solidFill>
                            <a:schemeClr val="bg1"/>
                          </a:solidFill>
                          <a:latin typeface="+mn-lt"/>
                          <a:ea typeface="Arial"/>
                          <a:cs typeface="Arial"/>
                        </a:rPr>
                        <a:t>heptanol</a:t>
                      </a:r>
                      <a:endParaRPr lang="es-AR" sz="2000" kern="0" spc="-100" baseline="0" dirty="0">
                        <a:solidFill>
                          <a:schemeClr val="bg1"/>
                        </a:solidFill>
                        <a:latin typeface="+mn-lt"/>
                        <a:ea typeface="Arial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AR" sz="2000" kern="0" spc="-100" baseline="0" dirty="0">
                          <a:solidFill>
                            <a:schemeClr val="bg1"/>
                          </a:solidFill>
                          <a:latin typeface="+mn-lt"/>
                          <a:ea typeface="Arial"/>
                          <a:cs typeface="Times New Roman"/>
                        </a:rPr>
                        <a:t>γ-</a:t>
                      </a:r>
                      <a:r>
                        <a:rPr lang="es-AR" sz="2000" kern="0" spc="-100" baseline="0" dirty="0" err="1">
                          <a:solidFill>
                            <a:schemeClr val="bg1"/>
                          </a:solidFill>
                          <a:latin typeface="+mn-lt"/>
                          <a:ea typeface="Arial"/>
                          <a:cs typeface="Times New Roman"/>
                        </a:rPr>
                        <a:t>terpineno</a:t>
                      </a:r>
                      <a:r>
                        <a:rPr lang="es-AR" sz="2000" kern="0" spc="-100" baseline="0" dirty="0">
                          <a:solidFill>
                            <a:schemeClr val="bg1"/>
                          </a:solidFill>
                          <a:latin typeface="+mn-lt"/>
                          <a:ea typeface="Arial"/>
                          <a:cs typeface="Times New Roman"/>
                        </a:rPr>
                        <a:t>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AR" sz="2000" kern="0" spc="-100" baseline="0" dirty="0">
                          <a:solidFill>
                            <a:schemeClr val="bg1"/>
                          </a:solidFill>
                          <a:latin typeface="+mn-lt"/>
                          <a:ea typeface="Arial"/>
                          <a:cs typeface="Times New Roman"/>
                        </a:rPr>
                        <a:t>β-</a:t>
                      </a:r>
                      <a:r>
                        <a:rPr lang="es-AR" sz="2000" kern="0" spc="-100" baseline="0" dirty="0" err="1">
                          <a:solidFill>
                            <a:schemeClr val="bg1"/>
                          </a:solidFill>
                          <a:latin typeface="+mn-lt"/>
                          <a:ea typeface="Arial"/>
                          <a:cs typeface="Times New Roman"/>
                        </a:rPr>
                        <a:t>cariofileno</a:t>
                      </a:r>
                      <a:endParaRPr lang="es-AR" sz="2000" kern="0" spc="-100" baseline="0" dirty="0">
                        <a:solidFill>
                          <a:schemeClr val="bg1"/>
                        </a:solidFill>
                        <a:latin typeface="+mn-lt"/>
                        <a:ea typeface="Arial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5408"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AR" sz="2000" kern="0" spc="-100" baseline="0" dirty="0" err="1">
                          <a:solidFill>
                            <a:schemeClr val="bg1"/>
                          </a:solidFill>
                          <a:latin typeface="+mn-lt"/>
                          <a:ea typeface="Arial"/>
                          <a:cs typeface="Arial"/>
                        </a:rPr>
                        <a:t>trans</a:t>
                      </a:r>
                      <a:r>
                        <a:rPr lang="es-AR" sz="2000" kern="0" spc="-100" baseline="0" dirty="0">
                          <a:solidFill>
                            <a:schemeClr val="bg1"/>
                          </a:solidFill>
                          <a:latin typeface="+mn-lt"/>
                          <a:ea typeface="Arial"/>
                          <a:cs typeface="Arial"/>
                        </a:rPr>
                        <a:t>-</a:t>
                      </a:r>
                      <a:r>
                        <a:rPr lang="es-AR" sz="2000" kern="0" spc="-100" baseline="0" dirty="0" err="1">
                          <a:solidFill>
                            <a:schemeClr val="bg1"/>
                          </a:solidFill>
                          <a:latin typeface="+mn-lt"/>
                          <a:ea typeface="Arial"/>
                          <a:cs typeface="Arial"/>
                        </a:rPr>
                        <a:t>sabineno</a:t>
                      </a:r>
                      <a:r>
                        <a:rPr lang="es-AR" sz="2000" kern="0" spc="-100" baseline="0" dirty="0">
                          <a:solidFill>
                            <a:schemeClr val="bg1"/>
                          </a:solidFill>
                          <a:latin typeface="+mn-lt"/>
                          <a:ea typeface="Arial"/>
                          <a:cs typeface="Arial"/>
                        </a:rPr>
                        <a:t>-hidrato</a:t>
                      </a:r>
                      <a:endParaRPr lang="es-AR" sz="2000" kern="0" spc="-100" baseline="0" dirty="0">
                        <a:solidFill>
                          <a:schemeClr val="bg1"/>
                        </a:solidFill>
                        <a:latin typeface="+mn-lt"/>
                        <a:ea typeface="Arial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AR" sz="2000" kern="0" spc="-100" baseline="0" dirty="0">
                          <a:solidFill>
                            <a:schemeClr val="bg1"/>
                          </a:solidFill>
                          <a:latin typeface="+mn-lt"/>
                          <a:ea typeface="Arial"/>
                          <a:cs typeface="Times New Roman"/>
                        </a:rPr>
                        <a:t>α-</a:t>
                      </a:r>
                      <a:r>
                        <a:rPr lang="es-AR" sz="2000" kern="0" spc="-100" baseline="0" dirty="0" err="1">
                          <a:solidFill>
                            <a:schemeClr val="bg1"/>
                          </a:solidFill>
                          <a:latin typeface="+mn-lt"/>
                          <a:ea typeface="Arial"/>
                          <a:cs typeface="Times New Roman"/>
                        </a:rPr>
                        <a:t>felandreno</a:t>
                      </a:r>
                      <a:r>
                        <a:rPr lang="es-AR" sz="2000" kern="0" spc="-100" baseline="0" dirty="0">
                          <a:solidFill>
                            <a:schemeClr val="bg1"/>
                          </a:solidFill>
                          <a:latin typeface="+mn-lt"/>
                          <a:ea typeface="Arial"/>
                          <a:cs typeface="Times New Roman"/>
                        </a:rPr>
                        <a:t>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AR" sz="2000" kern="0" spc="-100" baseline="0" dirty="0">
                          <a:solidFill>
                            <a:schemeClr val="bg1"/>
                          </a:solidFill>
                          <a:latin typeface="+mn-lt"/>
                          <a:ea typeface="Arial"/>
                          <a:cs typeface="Times New Roman"/>
                        </a:rPr>
                        <a:t>α-</a:t>
                      </a:r>
                      <a:r>
                        <a:rPr lang="es-AR" sz="2000" kern="0" spc="-100" baseline="0" dirty="0" err="1">
                          <a:solidFill>
                            <a:schemeClr val="bg1"/>
                          </a:solidFill>
                          <a:latin typeface="+mn-lt"/>
                          <a:ea typeface="Arial"/>
                          <a:cs typeface="Times New Roman"/>
                        </a:rPr>
                        <a:t>farneseno</a:t>
                      </a:r>
                      <a:endParaRPr lang="es-AR" sz="2000" kern="0" spc="-100" baseline="0" dirty="0">
                        <a:solidFill>
                          <a:schemeClr val="bg1"/>
                        </a:solidFill>
                        <a:latin typeface="+mn-lt"/>
                        <a:ea typeface="Arial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5408"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AR" sz="2000" kern="0" spc="-100" baseline="0" dirty="0" err="1" smtClean="0">
                          <a:solidFill>
                            <a:schemeClr val="bg1"/>
                          </a:solidFill>
                          <a:latin typeface="+mn-lt"/>
                          <a:ea typeface="Arial"/>
                          <a:cs typeface="Arial"/>
                        </a:rPr>
                        <a:t>Linalol</a:t>
                      </a:r>
                      <a:r>
                        <a:rPr lang="es-AR" sz="2000" kern="0" spc="-100" baseline="0" dirty="0" smtClean="0">
                          <a:solidFill>
                            <a:schemeClr val="bg1"/>
                          </a:solidFill>
                          <a:latin typeface="+mn-lt"/>
                          <a:ea typeface="Arial"/>
                          <a:cs typeface="Arial"/>
                        </a:rPr>
                        <a:t> </a:t>
                      </a:r>
                      <a:endParaRPr lang="es-AR" sz="2000" kern="0" spc="-100" baseline="0" dirty="0">
                        <a:solidFill>
                          <a:schemeClr val="bg1"/>
                        </a:solidFill>
                        <a:latin typeface="+mn-lt"/>
                        <a:ea typeface="Arial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AR" sz="2000" kern="0" spc="-100" baseline="0" dirty="0">
                          <a:solidFill>
                            <a:schemeClr val="bg1"/>
                          </a:solidFill>
                          <a:latin typeface="+mn-lt"/>
                          <a:ea typeface="Arial"/>
                          <a:cs typeface="Times New Roman"/>
                        </a:rPr>
                        <a:t>Δ-3-careno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AR" sz="2000" kern="0" spc="-100" baseline="0" dirty="0">
                          <a:solidFill>
                            <a:schemeClr val="bg1"/>
                          </a:solidFill>
                          <a:latin typeface="+mn-lt"/>
                          <a:ea typeface="Arial"/>
                          <a:cs typeface="Times New Roman"/>
                        </a:rPr>
                        <a:t>β-</a:t>
                      </a:r>
                      <a:r>
                        <a:rPr lang="es-AR" sz="2000" kern="0" spc="-100" baseline="0" dirty="0" err="1">
                          <a:solidFill>
                            <a:schemeClr val="bg1"/>
                          </a:solidFill>
                          <a:latin typeface="+mn-lt"/>
                          <a:ea typeface="Arial"/>
                          <a:cs typeface="Times New Roman"/>
                        </a:rPr>
                        <a:t>santaleno</a:t>
                      </a:r>
                      <a:endParaRPr lang="es-AR" sz="2000" kern="0" spc="-100" baseline="0" dirty="0">
                        <a:solidFill>
                          <a:schemeClr val="bg1"/>
                        </a:solidFill>
                        <a:latin typeface="+mn-lt"/>
                        <a:ea typeface="Arial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5408"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AR" sz="2000" kern="0" spc="-100" baseline="0" dirty="0" err="1">
                          <a:solidFill>
                            <a:schemeClr val="bg1"/>
                          </a:solidFill>
                          <a:latin typeface="+mn-lt"/>
                          <a:ea typeface="Arial"/>
                          <a:cs typeface="Arial"/>
                        </a:rPr>
                        <a:t>cis</a:t>
                      </a:r>
                      <a:r>
                        <a:rPr lang="es-AR" sz="2000" kern="0" spc="-100" baseline="0" dirty="0">
                          <a:solidFill>
                            <a:schemeClr val="bg1"/>
                          </a:solidFill>
                          <a:latin typeface="+mn-lt"/>
                          <a:ea typeface="Arial"/>
                          <a:cs typeface="Arial"/>
                        </a:rPr>
                        <a:t>-hidrato de </a:t>
                      </a:r>
                      <a:r>
                        <a:rPr lang="es-AR" sz="2000" kern="0" spc="-100" baseline="0" dirty="0" err="1">
                          <a:solidFill>
                            <a:schemeClr val="bg1"/>
                          </a:solidFill>
                          <a:latin typeface="+mn-lt"/>
                          <a:ea typeface="Arial"/>
                          <a:cs typeface="Arial"/>
                        </a:rPr>
                        <a:t>sabineno</a:t>
                      </a:r>
                      <a:endParaRPr lang="es-AR" sz="2000" kern="0" spc="-100" baseline="0" dirty="0">
                        <a:solidFill>
                          <a:schemeClr val="bg1"/>
                        </a:solidFill>
                        <a:latin typeface="+mn-lt"/>
                        <a:ea typeface="Arial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AR" sz="2000" kern="0" spc="-100" baseline="0" dirty="0" err="1">
                          <a:solidFill>
                            <a:schemeClr val="bg1"/>
                          </a:solidFill>
                          <a:latin typeface="+mn-lt"/>
                          <a:ea typeface="Arial"/>
                          <a:cs typeface="Times New Roman"/>
                        </a:rPr>
                        <a:t>valenceno</a:t>
                      </a:r>
                      <a:endParaRPr lang="es-AR" sz="2000" kern="0" spc="-100" baseline="0" dirty="0">
                        <a:solidFill>
                          <a:schemeClr val="bg1"/>
                        </a:solidFill>
                        <a:latin typeface="+mn-lt"/>
                        <a:ea typeface="Arial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AR" sz="2000" kern="0" spc="-100" baseline="0" dirty="0">
                          <a:solidFill>
                            <a:schemeClr val="bg1"/>
                          </a:solidFill>
                          <a:latin typeface="+mn-lt"/>
                          <a:ea typeface="Arial"/>
                          <a:cs typeface="Times New Roman"/>
                        </a:rPr>
                        <a:t>α-</a:t>
                      </a:r>
                      <a:r>
                        <a:rPr lang="es-AR" sz="2000" kern="0" spc="-100" baseline="0" dirty="0" err="1">
                          <a:solidFill>
                            <a:schemeClr val="bg1"/>
                          </a:solidFill>
                          <a:latin typeface="+mn-lt"/>
                          <a:ea typeface="Arial"/>
                          <a:cs typeface="Times New Roman"/>
                        </a:rPr>
                        <a:t>humuleno</a:t>
                      </a:r>
                      <a:r>
                        <a:rPr lang="es-AR" sz="2000" kern="0" spc="-100" baseline="0" dirty="0">
                          <a:solidFill>
                            <a:schemeClr val="bg1"/>
                          </a:solidFill>
                          <a:latin typeface="+mn-lt"/>
                          <a:ea typeface="Arial"/>
                          <a:cs typeface="Times New Roman"/>
                        </a:rPr>
                        <a:t>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5408"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AR" sz="2000" kern="0" spc="-100" baseline="0" dirty="0" err="1">
                          <a:solidFill>
                            <a:schemeClr val="bg1"/>
                          </a:solidFill>
                          <a:latin typeface="+mn-lt"/>
                          <a:ea typeface="Arial"/>
                          <a:cs typeface="Arial"/>
                        </a:rPr>
                        <a:t>octanol</a:t>
                      </a:r>
                      <a:endParaRPr lang="es-AR" sz="2000" kern="0" spc="-100" baseline="0" dirty="0">
                        <a:solidFill>
                          <a:schemeClr val="bg1"/>
                        </a:solidFill>
                        <a:latin typeface="+mn-lt"/>
                        <a:ea typeface="Arial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AR" sz="2000" kern="0" spc="-100" baseline="0" dirty="0" err="1">
                          <a:solidFill>
                            <a:schemeClr val="bg1"/>
                          </a:solidFill>
                          <a:latin typeface="+mn-lt"/>
                          <a:ea typeface="Arial"/>
                          <a:cs typeface="Times New Roman"/>
                        </a:rPr>
                        <a:t>trans</a:t>
                      </a:r>
                      <a:r>
                        <a:rPr lang="es-AR" sz="2000" kern="0" spc="-100" baseline="0" dirty="0">
                          <a:solidFill>
                            <a:schemeClr val="bg1"/>
                          </a:solidFill>
                          <a:latin typeface="+mn-lt"/>
                          <a:ea typeface="Arial"/>
                          <a:cs typeface="Times New Roman"/>
                        </a:rPr>
                        <a:t>-β-</a:t>
                      </a:r>
                      <a:r>
                        <a:rPr lang="es-AR" sz="2000" kern="0" spc="-100" baseline="0" dirty="0" err="1">
                          <a:solidFill>
                            <a:schemeClr val="bg1"/>
                          </a:solidFill>
                          <a:latin typeface="+mn-lt"/>
                          <a:ea typeface="Arial"/>
                          <a:cs typeface="Times New Roman"/>
                        </a:rPr>
                        <a:t>ocimeno</a:t>
                      </a:r>
                      <a:endParaRPr lang="es-AR" sz="2000" kern="0" spc="-100" baseline="0" dirty="0">
                        <a:solidFill>
                          <a:schemeClr val="bg1"/>
                        </a:solidFill>
                        <a:latin typeface="+mn-lt"/>
                        <a:ea typeface="Arial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AR" sz="2000" kern="0" spc="-100" baseline="0" dirty="0">
                          <a:solidFill>
                            <a:schemeClr val="bg1"/>
                          </a:solidFill>
                          <a:latin typeface="+mn-lt"/>
                          <a:ea typeface="Arial"/>
                          <a:cs typeface="Times New Roman"/>
                        </a:rPr>
                        <a:t>β-</a:t>
                      </a:r>
                      <a:r>
                        <a:rPr lang="es-AR" sz="2000" kern="0" spc="-100" baseline="0" dirty="0" err="1">
                          <a:solidFill>
                            <a:schemeClr val="bg1"/>
                          </a:solidFill>
                          <a:latin typeface="+mn-lt"/>
                          <a:ea typeface="Arial"/>
                          <a:cs typeface="Times New Roman"/>
                        </a:rPr>
                        <a:t>humuleno</a:t>
                      </a:r>
                      <a:endParaRPr lang="es-AR" sz="2000" kern="0" spc="-100" baseline="0" dirty="0">
                        <a:solidFill>
                          <a:schemeClr val="bg1"/>
                        </a:solidFill>
                        <a:latin typeface="+mn-lt"/>
                        <a:ea typeface="Arial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5408"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AR" sz="2000" kern="0" spc="-100" baseline="0" dirty="0">
                          <a:solidFill>
                            <a:schemeClr val="bg1"/>
                          </a:solidFill>
                          <a:latin typeface="+mn-lt"/>
                          <a:ea typeface="Arial"/>
                          <a:cs typeface="Arial"/>
                        </a:rPr>
                        <a:t>trans-p-menta-2,8-dienol </a:t>
                      </a:r>
                      <a:endParaRPr lang="es-AR" sz="2000" kern="0" spc="-100" baseline="0" dirty="0">
                        <a:solidFill>
                          <a:schemeClr val="bg1"/>
                        </a:solidFill>
                        <a:latin typeface="+mn-lt"/>
                        <a:ea typeface="Arial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AR" sz="2000" kern="0" spc="-100" baseline="0" dirty="0">
                          <a:solidFill>
                            <a:schemeClr val="bg1"/>
                          </a:solidFill>
                          <a:latin typeface="+mn-lt"/>
                          <a:ea typeface="Arial"/>
                          <a:cs typeface="Times New Roman"/>
                        </a:rPr>
                        <a:t>p-</a:t>
                      </a:r>
                      <a:r>
                        <a:rPr lang="es-AR" sz="2000" kern="0" spc="-100" baseline="0" dirty="0" err="1">
                          <a:solidFill>
                            <a:schemeClr val="bg1"/>
                          </a:solidFill>
                          <a:latin typeface="+mn-lt"/>
                          <a:ea typeface="Arial"/>
                          <a:cs typeface="Times New Roman"/>
                        </a:rPr>
                        <a:t>cimeno</a:t>
                      </a:r>
                      <a:endParaRPr lang="es-AR" sz="2000" kern="0" spc="-100" baseline="0" dirty="0">
                        <a:solidFill>
                          <a:schemeClr val="bg1"/>
                        </a:solidFill>
                        <a:latin typeface="+mn-lt"/>
                        <a:ea typeface="Arial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AR" sz="2000" kern="0" spc="-100" baseline="0" dirty="0">
                          <a:solidFill>
                            <a:schemeClr val="bg1"/>
                          </a:solidFill>
                          <a:latin typeface="+mn-lt"/>
                          <a:ea typeface="Arial"/>
                          <a:cs typeface="Times New Roman"/>
                        </a:rPr>
                        <a:t>β-</a:t>
                      </a:r>
                      <a:r>
                        <a:rPr lang="es-AR" sz="2000" kern="0" spc="-100" baseline="0" dirty="0" err="1">
                          <a:solidFill>
                            <a:schemeClr val="bg1"/>
                          </a:solidFill>
                          <a:latin typeface="+mn-lt"/>
                          <a:ea typeface="Arial"/>
                          <a:cs typeface="Times New Roman"/>
                        </a:rPr>
                        <a:t>farneseno</a:t>
                      </a:r>
                      <a:endParaRPr lang="es-AR" sz="2000" kern="0" spc="-100" baseline="0" dirty="0">
                        <a:solidFill>
                          <a:schemeClr val="bg1"/>
                        </a:solidFill>
                        <a:latin typeface="+mn-lt"/>
                        <a:ea typeface="Arial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5408"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AR" sz="2000" kern="0" spc="-100" baseline="0">
                          <a:solidFill>
                            <a:schemeClr val="bg1"/>
                          </a:solidFill>
                          <a:latin typeface="+mn-lt"/>
                          <a:ea typeface="Arial"/>
                          <a:cs typeface="Arial"/>
                        </a:rPr>
                        <a:t>nonanol </a:t>
                      </a:r>
                      <a:endParaRPr lang="es-AR" sz="2000" kern="0" spc="-100" baseline="0">
                        <a:solidFill>
                          <a:schemeClr val="bg1"/>
                        </a:solidFill>
                        <a:latin typeface="+mn-lt"/>
                        <a:ea typeface="Arial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AR" sz="2000" kern="0" spc="-100" baseline="0" dirty="0" err="1">
                          <a:solidFill>
                            <a:schemeClr val="bg1"/>
                          </a:solidFill>
                          <a:latin typeface="+mn-lt"/>
                          <a:ea typeface="Arial"/>
                          <a:cs typeface="Times New Roman"/>
                        </a:rPr>
                        <a:t>terpinoleno</a:t>
                      </a:r>
                      <a:endParaRPr lang="es-AR" sz="2000" kern="0" spc="-100" baseline="0" dirty="0">
                        <a:solidFill>
                          <a:schemeClr val="bg1"/>
                        </a:solidFill>
                        <a:latin typeface="+mn-lt"/>
                        <a:ea typeface="Arial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AR" sz="2000" kern="0" spc="-100" baseline="0" dirty="0">
                          <a:solidFill>
                            <a:schemeClr val="bg1"/>
                          </a:solidFill>
                          <a:latin typeface="+mn-lt"/>
                          <a:ea typeface="Arial"/>
                          <a:cs typeface="Times New Roman"/>
                        </a:rPr>
                        <a:t>β-</a:t>
                      </a:r>
                      <a:r>
                        <a:rPr lang="es-AR" sz="2000" kern="0" spc="-100" baseline="0" dirty="0" err="1">
                          <a:solidFill>
                            <a:schemeClr val="bg1"/>
                          </a:solidFill>
                          <a:latin typeface="+mn-lt"/>
                          <a:ea typeface="Arial"/>
                          <a:cs typeface="Times New Roman"/>
                        </a:rPr>
                        <a:t>acoradieno</a:t>
                      </a:r>
                      <a:r>
                        <a:rPr lang="es-AR" sz="2000" kern="0" spc="-100" baseline="0" dirty="0">
                          <a:solidFill>
                            <a:schemeClr val="bg1"/>
                          </a:solidFill>
                          <a:latin typeface="+mn-lt"/>
                          <a:ea typeface="Arial"/>
                          <a:cs typeface="Times New Roman"/>
                        </a:rPr>
                        <a:t>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7291"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AR" sz="1800" kern="0" spc="-100" baseline="0" dirty="0" err="1">
                          <a:solidFill>
                            <a:schemeClr val="bg1"/>
                          </a:solidFill>
                          <a:latin typeface="+mn-lt"/>
                          <a:ea typeface="Arial"/>
                          <a:cs typeface="Arial"/>
                        </a:rPr>
                        <a:t>cis</a:t>
                      </a:r>
                      <a:r>
                        <a:rPr lang="es-AR" sz="1800" kern="0" spc="-100" baseline="0" dirty="0">
                          <a:solidFill>
                            <a:schemeClr val="bg1"/>
                          </a:solidFill>
                          <a:latin typeface="+mn-lt"/>
                          <a:ea typeface="Arial"/>
                          <a:cs typeface="Arial"/>
                        </a:rPr>
                        <a:t> y trans-p-menta-2,8-dienol </a:t>
                      </a:r>
                      <a:endParaRPr lang="es-AR" sz="1800" kern="0" spc="-100" baseline="0" dirty="0">
                        <a:solidFill>
                          <a:schemeClr val="bg1"/>
                        </a:solidFill>
                        <a:latin typeface="+mn-lt"/>
                        <a:ea typeface="Arial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AR" sz="2000" kern="0" spc="-100" baseline="0" dirty="0">
                          <a:solidFill>
                            <a:schemeClr val="bg1"/>
                          </a:solidFill>
                          <a:latin typeface="+mn-lt"/>
                          <a:ea typeface="Arial"/>
                          <a:cs typeface="Times New Roman"/>
                        </a:rPr>
                        <a:t>α-p-</a:t>
                      </a:r>
                      <a:r>
                        <a:rPr lang="es-AR" sz="2000" kern="0" spc="-100" baseline="0" dirty="0" err="1">
                          <a:solidFill>
                            <a:schemeClr val="bg1"/>
                          </a:solidFill>
                          <a:latin typeface="+mn-lt"/>
                          <a:ea typeface="Arial"/>
                          <a:cs typeface="Times New Roman"/>
                        </a:rPr>
                        <a:t>dimetilestireno</a:t>
                      </a:r>
                      <a:r>
                        <a:rPr lang="es-AR" sz="2000" kern="0" spc="-100" baseline="0" dirty="0">
                          <a:solidFill>
                            <a:schemeClr val="bg1"/>
                          </a:solidFill>
                          <a:latin typeface="+mn-lt"/>
                          <a:ea typeface="Arial"/>
                          <a:cs typeface="Times New Roman"/>
                        </a:rPr>
                        <a:t>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AR" sz="2000" kern="0" spc="-100" baseline="0" dirty="0">
                          <a:solidFill>
                            <a:schemeClr val="bg1"/>
                          </a:solidFill>
                          <a:latin typeface="+mn-lt"/>
                          <a:ea typeface="Arial"/>
                          <a:cs typeface="Times New Roman"/>
                        </a:rPr>
                        <a:t>α-</a:t>
                      </a:r>
                      <a:r>
                        <a:rPr lang="es-AR" sz="2000" kern="0" spc="-100" baseline="0" dirty="0" err="1">
                          <a:solidFill>
                            <a:schemeClr val="bg1"/>
                          </a:solidFill>
                          <a:latin typeface="+mn-lt"/>
                          <a:ea typeface="Arial"/>
                          <a:cs typeface="Times New Roman"/>
                        </a:rPr>
                        <a:t>selineno</a:t>
                      </a:r>
                      <a:endParaRPr lang="es-AR" sz="2000" kern="0" spc="-100" baseline="0" dirty="0">
                        <a:solidFill>
                          <a:schemeClr val="bg1"/>
                        </a:solidFill>
                        <a:latin typeface="+mn-lt"/>
                        <a:ea typeface="Arial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5408"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AR" sz="2000" kern="0" spc="-100" baseline="0">
                          <a:solidFill>
                            <a:schemeClr val="bg1"/>
                          </a:solidFill>
                          <a:latin typeface="+mn-lt"/>
                          <a:ea typeface="Arial"/>
                          <a:cs typeface="Arial"/>
                        </a:rPr>
                        <a:t>δ-terpineol</a:t>
                      </a:r>
                      <a:endParaRPr lang="es-AR" sz="2000" kern="0" spc="-100" baseline="0">
                        <a:solidFill>
                          <a:schemeClr val="bg1"/>
                        </a:solidFill>
                        <a:latin typeface="+mn-lt"/>
                        <a:ea typeface="Arial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AR" sz="2000" kern="0" spc="-100" baseline="0" dirty="0" err="1">
                          <a:solidFill>
                            <a:schemeClr val="bg1"/>
                          </a:solidFill>
                          <a:latin typeface="+mn-lt"/>
                          <a:ea typeface="Arial"/>
                          <a:cs typeface="Times New Roman"/>
                        </a:rPr>
                        <a:t>cis</a:t>
                      </a:r>
                      <a:r>
                        <a:rPr lang="es-AR" sz="2000" kern="0" spc="-100" baseline="0" dirty="0">
                          <a:solidFill>
                            <a:schemeClr val="bg1"/>
                          </a:solidFill>
                          <a:latin typeface="+mn-lt"/>
                          <a:ea typeface="Arial"/>
                          <a:cs typeface="Times New Roman"/>
                        </a:rPr>
                        <a:t>-α-</a:t>
                      </a:r>
                      <a:r>
                        <a:rPr lang="es-AR" sz="2000" kern="0" spc="-100" baseline="0" dirty="0" err="1">
                          <a:solidFill>
                            <a:schemeClr val="bg1"/>
                          </a:solidFill>
                          <a:latin typeface="+mn-lt"/>
                          <a:ea typeface="Arial"/>
                          <a:cs typeface="Times New Roman"/>
                        </a:rPr>
                        <a:t>bergamoteno</a:t>
                      </a:r>
                      <a:r>
                        <a:rPr lang="es-AR" sz="2000" kern="0" spc="-100" baseline="0" dirty="0">
                          <a:solidFill>
                            <a:schemeClr val="bg1"/>
                          </a:solidFill>
                          <a:latin typeface="+mn-lt"/>
                          <a:ea typeface="Arial"/>
                          <a:cs typeface="Times New Roman"/>
                        </a:rPr>
                        <a:t>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AR" sz="2000" kern="0" spc="-100" baseline="0" dirty="0" err="1">
                          <a:solidFill>
                            <a:schemeClr val="bg1"/>
                          </a:solidFill>
                          <a:latin typeface="+mn-lt"/>
                          <a:ea typeface="Arial"/>
                          <a:cs typeface="Times New Roman"/>
                        </a:rPr>
                        <a:t>pentadecano</a:t>
                      </a:r>
                      <a:endParaRPr lang="es-AR" sz="2000" kern="0" spc="-100" baseline="0" dirty="0">
                        <a:solidFill>
                          <a:schemeClr val="bg1"/>
                        </a:solidFill>
                        <a:latin typeface="+mn-lt"/>
                        <a:ea typeface="Arial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5408"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AR" sz="2000" kern="0" spc="-100" baseline="0">
                          <a:solidFill>
                            <a:schemeClr val="bg1"/>
                          </a:solidFill>
                          <a:latin typeface="+mn-lt"/>
                          <a:ea typeface="Arial"/>
                          <a:cs typeface="Arial"/>
                        </a:rPr>
                        <a:t>α-terpineol</a:t>
                      </a:r>
                      <a:endParaRPr lang="es-AR" sz="2000" kern="0" spc="-100" baseline="0">
                        <a:solidFill>
                          <a:schemeClr val="bg1"/>
                        </a:solidFill>
                        <a:latin typeface="+mn-lt"/>
                        <a:ea typeface="Arial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AR" sz="2000" kern="0" spc="-100" baseline="0" dirty="0" err="1">
                          <a:solidFill>
                            <a:schemeClr val="bg1"/>
                          </a:solidFill>
                          <a:latin typeface="+mn-lt"/>
                          <a:ea typeface="Arial"/>
                          <a:cs typeface="Arial"/>
                        </a:rPr>
                        <a:t>borneol</a:t>
                      </a:r>
                      <a:endParaRPr lang="es-AR" sz="2000" kern="0" spc="-100" baseline="0" dirty="0">
                        <a:solidFill>
                          <a:schemeClr val="bg1"/>
                        </a:solidFill>
                        <a:latin typeface="+mn-lt"/>
                        <a:ea typeface="Arial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AR" sz="2000" kern="0" spc="-100" baseline="0" dirty="0" err="1">
                          <a:solidFill>
                            <a:schemeClr val="bg1"/>
                          </a:solidFill>
                          <a:latin typeface="+mn-lt"/>
                          <a:ea typeface="Arial"/>
                          <a:cs typeface="Times New Roman"/>
                        </a:rPr>
                        <a:t>cis-carveol</a:t>
                      </a:r>
                      <a:endParaRPr lang="es-AR" sz="2000" kern="0" spc="-100" baseline="0" dirty="0">
                        <a:solidFill>
                          <a:schemeClr val="bg1"/>
                        </a:solidFill>
                        <a:latin typeface="+mn-lt"/>
                        <a:ea typeface="Arial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Tabla"/>
          <p:cNvGraphicFramePr>
            <a:graphicFrameLocks noGrp="1"/>
          </p:cNvGraphicFramePr>
          <p:nvPr/>
        </p:nvGraphicFramePr>
        <p:xfrm>
          <a:off x="285720" y="0"/>
          <a:ext cx="8640000" cy="3501021"/>
        </p:xfrm>
        <a:graphic>
          <a:graphicData uri="http://schemas.openxmlformats.org/drawingml/2006/table">
            <a:tbl>
              <a:tblPr/>
              <a:tblGrid>
                <a:gridCol w="2854504"/>
                <a:gridCol w="2964646"/>
                <a:gridCol w="2820850"/>
              </a:tblGrid>
              <a:tr h="630305">
                <a:tc gridSpan="3"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AR" sz="2000" b="1" dirty="0">
                          <a:solidFill>
                            <a:schemeClr val="bg1"/>
                          </a:solidFill>
                          <a:latin typeface="Arial"/>
                          <a:ea typeface="Arial"/>
                          <a:cs typeface="Arial"/>
                        </a:rPr>
                        <a:t>ALDEHÍDOS</a:t>
                      </a:r>
                      <a:endParaRPr lang="es-AR" sz="2000" dirty="0">
                        <a:solidFill>
                          <a:schemeClr val="bg1"/>
                        </a:solidFill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</a:tr>
              <a:tr h="561788"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AR" sz="2000">
                          <a:solidFill>
                            <a:schemeClr val="bg1"/>
                          </a:solidFill>
                          <a:latin typeface="Arial"/>
                          <a:ea typeface="Arial"/>
                          <a:cs typeface="Arial"/>
                        </a:rPr>
                        <a:t>aldehídos: C6-C16</a:t>
                      </a:r>
                      <a:endParaRPr lang="es-AR" sz="2000">
                        <a:solidFill>
                          <a:schemeClr val="bg1"/>
                        </a:solidFill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AR" sz="2000">
                          <a:solidFill>
                            <a:schemeClr val="bg1"/>
                          </a:solidFill>
                          <a:latin typeface="Calibri"/>
                          <a:ea typeface="Arial"/>
                          <a:cs typeface="Times New Roman"/>
                        </a:rPr>
                        <a:t> trans-2-decenal</a:t>
                      </a:r>
                      <a:endParaRPr lang="es-AR" sz="2000">
                        <a:solidFill>
                          <a:schemeClr val="bg1"/>
                        </a:solidFill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AR" sz="2000">
                          <a:solidFill>
                            <a:schemeClr val="bg1"/>
                          </a:solidFill>
                          <a:latin typeface="Calibri"/>
                          <a:ea typeface="Arial"/>
                          <a:cs typeface="Times New Roman"/>
                        </a:rPr>
                        <a:t>geranial</a:t>
                      </a:r>
                      <a:endParaRPr lang="es-AR" sz="2000">
                        <a:solidFill>
                          <a:schemeClr val="bg1"/>
                        </a:solidFill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1788"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AR" sz="2000">
                          <a:solidFill>
                            <a:schemeClr val="bg1"/>
                          </a:solidFill>
                          <a:latin typeface="Arial"/>
                          <a:ea typeface="Arial"/>
                          <a:cs typeface="Arial"/>
                        </a:rPr>
                        <a:t>acetaldehído</a:t>
                      </a:r>
                      <a:endParaRPr lang="es-AR" sz="2000">
                        <a:solidFill>
                          <a:schemeClr val="bg1"/>
                        </a:solidFill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AR" sz="2000">
                          <a:solidFill>
                            <a:schemeClr val="bg1"/>
                          </a:solidFill>
                          <a:latin typeface="Calibri"/>
                          <a:ea typeface="Arial"/>
                          <a:cs typeface="Times New Roman"/>
                        </a:rPr>
                        <a:t>trans-2-tetradecenal</a:t>
                      </a:r>
                      <a:endParaRPr lang="es-AR" sz="2000">
                        <a:solidFill>
                          <a:schemeClr val="bg1"/>
                        </a:solidFill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AR" sz="2000">
                          <a:solidFill>
                            <a:schemeClr val="bg1"/>
                          </a:solidFill>
                          <a:latin typeface="Calibri"/>
                          <a:ea typeface="Arial"/>
                          <a:cs typeface="Times New Roman"/>
                        </a:rPr>
                        <a:t>neral</a:t>
                      </a:r>
                      <a:endParaRPr lang="es-AR" sz="2000">
                        <a:solidFill>
                          <a:schemeClr val="bg1"/>
                        </a:solidFill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1788"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AR" sz="2000">
                          <a:solidFill>
                            <a:schemeClr val="bg1"/>
                          </a:solidFill>
                          <a:latin typeface="Arial"/>
                          <a:ea typeface="Arial"/>
                          <a:cs typeface="Arial"/>
                        </a:rPr>
                        <a:t>trans-2-octenal</a:t>
                      </a:r>
                      <a:endParaRPr lang="es-AR" sz="2000">
                        <a:solidFill>
                          <a:schemeClr val="bg1"/>
                        </a:solidFill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AR" sz="2000">
                          <a:solidFill>
                            <a:schemeClr val="bg1"/>
                          </a:solidFill>
                          <a:latin typeface="Calibri"/>
                          <a:ea typeface="Arial"/>
                          <a:cs typeface="Times New Roman"/>
                        </a:rPr>
                        <a:t> citronelal</a:t>
                      </a:r>
                      <a:endParaRPr lang="es-AR" sz="2000">
                        <a:solidFill>
                          <a:schemeClr val="bg1"/>
                        </a:solidFill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AR" sz="2000">
                          <a:solidFill>
                            <a:schemeClr val="bg1"/>
                          </a:solidFill>
                          <a:latin typeface="Calibri"/>
                          <a:ea typeface="Arial"/>
                          <a:cs typeface="Times New Roman"/>
                        </a:rPr>
                        <a:t>perillialdehído</a:t>
                      </a:r>
                      <a:endParaRPr lang="es-AR" sz="2000">
                        <a:solidFill>
                          <a:schemeClr val="bg1"/>
                        </a:solidFill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41916"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AR" sz="2000">
                          <a:solidFill>
                            <a:schemeClr val="bg1"/>
                          </a:solidFill>
                          <a:latin typeface="Arial"/>
                          <a:ea typeface="Arial"/>
                          <a:cs typeface="Arial"/>
                        </a:rPr>
                        <a:t>trans-2-nonenal</a:t>
                      </a:r>
                      <a:endParaRPr lang="es-AR" sz="2000">
                        <a:solidFill>
                          <a:schemeClr val="bg1"/>
                        </a:solidFill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endParaRPr lang="es-AR" sz="2000">
                        <a:solidFill>
                          <a:schemeClr val="bg1"/>
                        </a:solidFill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endParaRPr lang="es-AR" sz="2000" dirty="0">
                        <a:solidFill>
                          <a:schemeClr val="bg1"/>
                        </a:solidFill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Tabla"/>
          <p:cNvGraphicFramePr>
            <a:graphicFrameLocks noGrp="1"/>
          </p:cNvGraphicFramePr>
          <p:nvPr/>
        </p:nvGraphicFramePr>
        <p:xfrm>
          <a:off x="0" y="0"/>
          <a:ext cx="8786842" cy="6673435"/>
        </p:xfrm>
        <a:graphic>
          <a:graphicData uri="http://schemas.openxmlformats.org/drawingml/2006/table">
            <a:tbl>
              <a:tblPr/>
              <a:tblGrid>
                <a:gridCol w="2903018"/>
                <a:gridCol w="3015032"/>
                <a:gridCol w="2868792"/>
              </a:tblGrid>
              <a:tr h="372535">
                <a:tc gridSpan="3"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AR" sz="1400" b="1" dirty="0">
                          <a:solidFill>
                            <a:schemeClr val="bg1"/>
                          </a:solidFill>
                          <a:latin typeface="Arial"/>
                          <a:ea typeface="Arial"/>
                          <a:cs typeface="Arial"/>
                        </a:rPr>
                        <a:t>ESTERES</a:t>
                      </a:r>
                      <a:endParaRPr lang="es-AR" sz="1400" dirty="0">
                        <a:solidFill>
                          <a:schemeClr val="bg1"/>
                        </a:solidFill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52855" marR="5285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</a:tr>
              <a:tr h="651935"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AR" sz="1200" dirty="0">
                          <a:solidFill>
                            <a:schemeClr val="bg1"/>
                          </a:solidFill>
                          <a:latin typeface="Arial"/>
                          <a:ea typeface="Arial"/>
                          <a:cs typeface="Arial"/>
                        </a:rPr>
                        <a:t>acetatos de C7-C10</a:t>
                      </a:r>
                      <a:endParaRPr lang="es-AR" sz="1400" dirty="0">
                        <a:solidFill>
                          <a:schemeClr val="bg1"/>
                        </a:solidFill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52855" marR="5285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AR" sz="1200">
                          <a:solidFill>
                            <a:schemeClr val="bg1"/>
                          </a:solidFill>
                          <a:latin typeface="Calibri"/>
                          <a:ea typeface="Arial"/>
                          <a:cs typeface="Times New Roman"/>
                        </a:rPr>
                        <a:t> formiato de geranilo</a:t>
                      </a:r>
                      <a:endParaRPr lang="es-AR" sz="1400">
                        <a:solidFill>
                          <a:schemeClr val="bg1"/>
                        </a:solidFill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52855" marR="5285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AR" sz="1200">
                          <a:solidFill>
                            <a:schemeClr val="bg1"/>
                          </a:solidFill>
                          <a:latin typeface="Calibri"/>
                          <a:ea typeface="Arial"/>
                          <a:cs typeface="Times New Roman"/>
                        </a:rPr>
                        <a:t>acetato de p-menta-1,8(10)dien-9-ilo</a:t>
                      </a:r>
                      <a:endParaRPr lang="es-AR" sz="1400">
                        <a:solidFill>
                          <a:schemeClr val="bg1"/>
                        </a:solidFill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52855" marR="5285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51935"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AR" sz="1200">
                          <a:solidFill>
                            <a:schemeClr val="bg1"/>
                          </a:solidFill>
                          <a:latin typeface="Arial"/>
                          <a:ea typeface="Arial"/>
                          <a:cs typeface="Arial"/>
                        </a:rPr>
                        <a:t>acetatos de geranilo y nerilo</a:t>
                      </a:r>
                      <a:endParaRPr lang="es-AR" sz="1400">
                        <a:solidFill>
                          <a:schemeClr val="bg1"/>
                        </a:solidFill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52855" marR="5285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AR" sz="1200">
                          <a:solidFill>
                            <a:schemeClr val="bg1"/>
                          </a:solidFill>
                          <a:latin typeface="Calibri"/>
                          <a:ea typeface="Arial"/>
                          <a:cs typeface="Times New Roman"/>
                        </a:rPr>
                        <a:t>propionatos de geranilo y nerilo</a:t>
                      </a:r>
                      <a:endParaRPr lang="es-AR" sz="1400">
                        <a:solidFill>
                          <a:schemeClr val="bg1"/>
                        </a:solidFill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52855" marR="5285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AR" sz="1200">
                          <a:solidFill>
                            <a:schemeClr val="bg1"/>
                          </a:solidFill>
                          <a:latin typeface="Calibri"/>
                          <a:ea typeface="Arial"/>
                          <a:cs typeface="Times New Roman"/>
                        </a:rPr>
                        <a:t>acetato de 3,7-dimetil cis y trans-2,7-octadien-1,6-diol</a:t>
                      </a:r>
                      <a:endParaRPr lang="es-AR" sz="1400">
                        <a:solidFill>
                          <a:schemeClr val="bg1"/>
                        </a:solidFill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52855" marR="5285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51935"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AR" sz="1200">
                          <a:solidFill>
                            <a:schemeClr val="bg1"/>
                          </a:solidFill>
                          <a:latin typeface="Arial"/>
                          <a:ea typeface="Arial"/>
                          <a:cs typeface="Arial"/>
                        </a:rPr>
                        <a:t>acetato de perillilo y limonenilo-10</a:t>
                      </a:r>
                      <a:endParaRPr lang="es-AR" sz="1400">
                        <a:solidFill>
                          <a:schemeClr val="bg1"/>
                        </a:solidFill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52855" marR="5285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AR" sz="1200">
                          <a:solidFill>
                            <a:schemeClr val="bg1"/>
                          </a:solidFill>
                          <a:latin typeface="Calibri"/>
                          <a:ea typeface="Arial"/>
                          <a:cs typeface="Times New Roman"/>
                        </a:rPr>
                        <a:t>propionato de linalilo</a:t>
                      </a:r>
                      <a:endParaRPr lang="es-AR" sz="1400">
                        <a:solidFill>
                          <a:schemeClr val="bg1"/>
                        </a:solidFill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52855" marR="5285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AR" sz="1200">
                          <a:solidFill>
                            <a:schemeClr val="bg1"/>
                          </a:solidFill>
                          <a:latin typeface="Calibri"/>
                          <a:ea typeface="Arial"/>
                          <a:cs typeface="Times New Roman"/>
                        </a:rPr>
                        <a:t>benzoato de etilo y butanoato de geranilo</a:t>
                      </a:r>
                      <a:endParaRPr lang="es-AR" sz="1400">
                        <a:solidFill>
                          <a:schemeClr val="bg1"/>
                        </a:solidFill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52855" marR="5285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51935"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AR" sz="1200">
                          <a:solidFill>
                            <a:schemeClr val="bg1"/>
                          </a:solidFill>
                          <a:latin typeface="Arial"/>
                          <a:ea typeface="Arial"/>
                          <a:cs typeface="Arial"/>
                        </a:rPr>
                        <a:t>acetato de linalilo y de citronelilo</a:t>
                      </a:r>
                      <a:endParaRPr lang="es-AR" sz="1400">
                        <a:solidFill>
                          <a:schemeClr val="bg1"/>
                        </a:solidFill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52855" marR="5285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AR" sz="1200">
                          <a:solidFill>
                            <a:schemeClr val="bg1"/>
                          </a:solidFill>
                          <a:latin typeface="Calibri"/>
                          <a:ea typeface="Arial"/>
                          <a:cs typeface="Times New Roman"/>
                        </a:rPr>
                        <a:t>jasmonato y epijasmonato de metilo</a:t>
                      </a:r>
                      <a:endParaRPr lang="es-AR" sz="1400">
                        <a:solidFill>
                          <a:schemeClr val="bg1"/>
                        </a:solidFill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52855" marR="5285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endParaRPr lang="es-AR" sz="1200">
                        <a:solidFill>
                          <a:schemeClr val="bg1"/>
                        </a:solidFill>
                        <a:latin typeface="Calibri"/>
                        <a:ea typeface="Arial"/>
                        <a:cs typeface="Times New Roman"/>
                      </a:endParaRPr>
                    </a:p>
                  </a:txBody>
                  <a:tcPr marL="52855" marR="5285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2535">
                <a:tc gridSpan="3"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AR" sz="1400" b="1">
                          <a:solidFill>
                            <a:schemeClr val="bg1"/>
                          </a:solidFill>
                          <a:latin typeface="Arial"/>
                          <a:ea typeface="Arial"/>
                          <a:cs typeface="Arial"/>
                        </a:rPr>
                        <a:t>VARIOS</a:t>
                      </a:r>
                      <a:endParaRPr lang="es-AR" sz="1400">
                        <a:solidFill>
                          <a:schemeClr val="bg1"/>
                        </a:solidFill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52855" marR="5285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</a:tr>
              <a:tr h="325968"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AR" sz="1200">
                          <a:solidFill>
                            <a:schemeClr val="bg1"/>
                          </a:solidFill>
                          <a:latin typeface="Arial"/>
                          <a:ea typeface="Arial"/>
                          <a:cs typeface="Arial"/>
                        </a:rPr>
                        <a:t>6-metil-5-hepten-2-ona</a:t>
                      </a:r>
                      <a:endParaRPr lang="es-AR" sz="1400">
                        <a:solidFill>
                          <a:schemeClr val="bg1"/>
                        </a:solidFill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52855" marR="5285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AR" sz="1200">
                          <a:solidFill>
                            <a:schemeClr val="bg1"/>
                          </a:solidFill>
                          <a:latin typeface="Calibri"/>
                          <a:ea typeface="Arial"/>
                          <a:cs typeface="Times New Roman"/>
                        </a:rPr>
                        <a:t>ácido acético y ácido caprílico</a:t>
                      </a:r>
                      <a:endParaRPr lang="es-AR" sz="1400">
                        <a:solidFill>
                          <a:schemeClr val="bg1"/>
                        </a:solidFill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52855" marR="5285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AR" sz="1200">
                          <a:solidFill>
                            <a:schemeClr val="bg1"/>
                          </a:solidFill>
                          <a:latin typeface="Calibri"/>
                          <a:ea typeface="Arial"/>
                          <a:cs typeface="Times New Roman"/>
                        </a:rPr>
                        <a:t>undecanol</a:t>
                      </a:r>
                      <a:endParaRPr lang="es-AR" sz="1400">
                        <a:solidFill>
                          <a:schemeClr val="bg1"/>
                        </a:solidFill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52855" marR="5285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5968"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AR" sz="1200">
                          <a:solidFill>
                            <a:schemeClr val="bg1"/>
                          </a:solidFill>
                          <a:latin typeface="Arial"/>
                          <a:ea typeface="Arial"/>
                          <a:cs typeface="Arial"/>
                        </a:rPr>
                        <a:t>3-nonanona, y 3-decanona</a:t>
                      </a:r>
                      <a:endParaRPr lang="es-AR" sz="1400">
                        <a:solidFill>
                          <a:schemeClr val="bg1"/>
                        </a:solidFill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52855" marR="5285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AR" sz="1200">
                          <a:solidFill>
                            <a:schemeClr val="bg1"/>
                          </a:solidFill>
                          <a:latin typeface="Calibri"/>
                          <a:ea typeface="Arial"/>
                          <a:cs typeface="Times New Roman"/>
                        </a:rPr>
                        <a:t>metanol</a:t>
                      </a:r>
                      <a:endParaRPr lang="es-AR" sz="1400">
                        <a:solidFill>
                          <a:schemeClr val="bg1"/>
                        </a:solidFill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52855" marR="5285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AR" sz="1200">
                          <a:solidFill>
                            <a:schemeClr val="bg1"/>
                          </a:solidFill>
                          <a:latin typeface="Calibri"/>
                          <a:ea typeface="Arial"/>
                          <a:cs typeface="Times New Roman"/>
                        </a:rPr>
                        <a:t>dodecanol</a:t>
                      </a:r>
                      <a:endParaRPr lang="es-AR" sz="1400">
                        <a:solidFill>
                          <a:schemeClr val="bg1"/>
                        </a:solidFill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52855" marR="5285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5968"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AR" sz="1200">
                          <a:solidFill>
                            <a:schemeClr val="bg1"/>
                          </a:solidFill>
                          <a:latin typeface="Arial"/>
                          <a:ea typeface="Arial"/>
                          <a:cs typeface="Arial"/>
                        </a:rPr>
                        <a:t>piperitona e isopiperitona</a:t>
                      </a:r>
                      <a:endParaRPr lang="es-AR" sz="1400">
                        <a:solidFill>
                          <a:schemeClr val="bg1"/>
                        </a:solidFill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52855" marR="5285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AR" sz="1200">
                          <a:solidFill>
                            <a:schemeClr val="bg1"/>
                          </a:solidFill>
                          <a:latin typeface="Calibri"/>
                          <a:ea typeface="Arial"/>
                          <a:cs typeface="Times New Roman"/>
                        </a:rPr>
                        <a:t>etanol</a:t>
                      </a:r>
                      <a:endParaRPr lang="es-AR" sz="1400">
                        <a:solidFill>
                          <a:schemeClr val="bg1"/>
                        </a:solidFill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52855" marR="5285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AR" sz="1200">
                          <a:solidFill>
                            <a:schemeClr val="bg1"/>
                          </a:solidFill>
                          <a:latin typeface="Calibri"/>
                          <a:ea typeface="Arial"/>
                          <a:cs typeface="Times New Roman"/>
                        </a:rPr>
                        <a:t>mircenol</a:t>
                      </a:r>
                      <a:endParaRPr lang="es-AR" sz="1400">
                        <a:solidFill>
                          <a:schemeClr val="bg1"/>
                        </a:solidFill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52855" marR="5285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5968"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AR" sz="1200">
                          <a:solidFill>
                            <a:schemeClr val="bg1"/>
                          </a:solidFill>
                          <a:latin typeface="Arial"/>
                          <a:ea typeface="Arial"/>
                          <a:cs typeface="Arial"/>
                        </a:rPr>
                        <a:t>alcanfor y carvona</a:t>
                      </a:r>
                      <a:endParaRPr lang="es-AR" sz="1400">
                        <a:solidFill>
                          <a:schemeClr val="bg1"/>
                        </a:solidFill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52855" marR="5285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AR" sz="1200">
                          <a:solidFill>
                            <a:schemeClr val="bg1"/>
                          </a:solidFill>
                          <a:latin typeface="Calibri"/>
                          <a:ea typeface="Arial"/>
                          <a:cs typeface="Times New Roman"/>
                        </a:rPr>
                        <a:t>1-hexanol</a:t>
                      </a:r>
                      <a:endParaRPr lang="es-AR" sz="1400">
                        <a:solidFill>
                          <a:schemeClr val="bg1"/>
                        </a:solidFill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52855" marR="5285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AR" sz="1200">
                          <a:solidFill>
                            <a:schemeClr val="bg1"/>
                          </a:solidFill>
                          <a:latin typeface="Calibri"/>
                          <a:ea typeface="Arial"/>
                          <a:cs typeface="Times New Roman"/>
                        </a:rPr>
                        <a:t>nerolidol</a:t>
                      </a:r>
                      <a:endParaRPr lang="es-AR" sz="1400">
                        <a:solidFill>
                          <a:schemeClr val="bg1"/>
                        </a:solidFill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52855" marR="5285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51935"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AR" sz="1200">
                          <a:solidFill>
                            <a:schemeClr val="bg1"/>
                          </a:solidFill>
                          <a:latin typeface="Arial"/>
                          <a:ea typeface="Arial"/>
                          <a:cs typeface="Arial"/>
                        </a:rPr>
                        <a:t>cis-4,7-dimetilbiciclo[3.2.1]oct-en-6-ona</a:t>
                      </a:r>
                      <a:endParaRPr lang="es-AR" sz="1400">
                        <a:solidFill>
                          <a:schemeClr val="bg1"/>
                        </a:solidFill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52855" marR="5285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AR" sz="1200">
                          <a:solidFill>
                            <a:schemeClr val="bg1"/>
                          </a:solidFill>
                          <a:latin typeface="Calibri"/>
                          <a:ea typeface="Arial"/>
                          <a:cs typeface="Times New Roman"/>
                        </a:rPr>
                        <a:t>3-hexen-1-ol</a:t>
                      </a:r>
                      <a:endParaRPr lang="es-AR" sz="1400">
                        <a:solidFill>
                          <a:schemeClr val="bg1"/>
                        </a:solidFill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52855" marR="5285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AR" sz="1200">
                          <a:solidFill>
                            <a:schemeClr val="bg1"/>
                          </a:solidFill>
                          <a:latin typeface="Calibri"/>
                          <a:ea typeface="Arial"/>
                          <a:cs typeface="Times New Roman"/>
                        </a:rPr>
                        <a:t>mentol</a:t>
                      </a:r>
                      <a:endParaRPr lang="es-AR" sz="1400">
                        <a:solidFill>
                          <a:schemeClr val="bg1"/>
                        </a:solidFill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52855" marR="5285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51935"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AR" sz="1200">
                          <a:solidFill>
                            <a:schemeClr val="bg1"/>
                          </a:solidFill>
                          <a:latin typeface="Arial"/>
                          <a:ea typeface="Arial"/>
                          <a:cs typeface="Arial"/>
                        </a:rPr>
                        <a:t>biciclo[3.2.1]oct-en-6-ona</a:t>
                      </a:r>
                      <a:endParaRPr lang="es-AR" sz="1400">
                        <a:solidFill>
                          <a:schemeClr val="bg1"/>
                        </a:solidFill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52855" marR="5285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AR" sz="1200">
                          <a:solidFill>
                            <a:schemeClr val="bg1"/>
                          </a:solidFill>
                          <a:latin typeface="Calibri"/>
                          <a:ea typeface="Arial"/>
                          <a:cs typeface="Times New Roman"/>
                        </a:rPr>
                        <a:t>3,7-dimetil-1-octanol (tetrahidrogeraniol)</a:t>
                      </a:r>
                      <a:endParaRPr lang="es-AR" sz="1400">
                        <a:solidFill>
                          <a:schemeClr val="bg1"/>
                        </a:solidFill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52855" marR="5285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AR" sz="1200">
                          <a:solidFill>
                            <a:schemeClr val="bg1"/>
                          </a:solidFill>
                          <a:latin typeface="Calibri"/>
                          <a:ea typeface="Arial"/>
                          <a:cs typeface="Times New Roman"/>
                        </a:rPr>
                        <a:t>isopulegol</a:t>
                      </a:r>
                      <a:endParaRPr lang="es-AR" sz="1400">
                        <a:solidFill>
                          <a:schemeClr val="bg1"/>
                        </a:solidFill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52855" marR="5285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5968"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AR" sz="1200">
                          <a:solidFill>
                            <a:schemeClr val="bg1"/>
                          </a:solidFill>
                          <a:latin typeface="Arial"/>
                          <a:ea typeface="Arial"/>
                          <a:cs typeface="Arial"/>
                        </a:rPr>
                        <a:t>trans y cis-limoneno 1,2epoxido</a:t>
                      </a:r>
                      <a:endParaRPr lang="es-AR" sz="1400">
                        <a:solidFill>
                          <a:schemeClr val="bg1"/>
                        </a:solidFill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52855" marR="5285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AR" sz="1200">
                          <a:solidFill>
                            <a:schemeClr val="bg1"/>
                          </a:solidFill>
                          <a:latin typeface="Calibri"/>
                          <a:ea typeface="Arial"/>
                          <a:cs typeface="Times New Roman"/>
                        </a:rPr>
                        <a:t>decanol</a:t>
                      </a:r>
                      <a:endParaRPr lang="es-AR" sz="1400">
                        <a:solidFill>
                          <a:schemeClr val="bg1"/>
                        </a:solidFill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52855" marR="5285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AR" sz="1200" dirty="0">
                          <a:solidFill>
                            <a:schemeClr val="bg1"/>
                          </a:solidFill>
                          <a:latin typeface="Calibri"/>
                          <a:ea typeface="Arial"/>
                          <a:cs typeface="Times New Roman"/>
                        </a:rPr>
                        <a:t> trans-p-menten-9-ol</a:t>
                      </a:r>
                      <a:endParaRPr lang="es-AR" sz="1400" dirty="0">
                        <a:solidFill>
                          <a:schemeClr val="bg1"/>
                        </a:solidFill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52855" marR="5285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 smtClean="0">
                <a:solidFill>
                  <a:schemeClr val="bg1"/>
                </a:solidFill>
              </a:rPr>
              <a:t>Limoneno</a:t>
            </a:r>
            <a:endParaRPr lang="es-AR" dirty="0">
              <a:solidFill>
                <a:schemeClr val="bg1"/>
              </a:solidFill>
            </a:endParaRPr>
          </a:p>
        </p:txBody>
      </p:sp>
      <p:graphicFrame>
        <p:nvGraphicFramePr>
          <p:cNvPr id="4" name="3 Gráfico"/>
          <p:cNvGraphicFramePr/>
          <p:nvPr/>
        </p:nvGraphicFramePr>
        <p:xfrm>
          <a:off x="428596" y="1785926"/>
          <a:ext cx="8358246" cy="49292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 err="1" smtClean="0">
                <a:solidFill>
                  <a:schemeClr val="bg1"/>
                </a:solidFill>
              </a:rPr>
              <a:t>Linanol</a:t>
            </a:r>
            <a:endParaRPr lang="es-AR" dirty="0">
              <a:solidFill>
                <a:schemeClr val="bg1"/>
              </a:solidFill>
            </a:endParaRPr>
          </a:p>
        </p:txBody>
      </p:sp>
      <p:graphicFrame>
        <p:nvGraphicFramePr>
          <p:cNvPr id="5" name="4 Gráfico"/>
          <p:cNvGraphicFramePr/>
          <p:nvPr/>
        </p:nvGraphicFramePr>
        <p:xfrm>
          <a:off x="357158" y="1500174"/>
          <a:ext cx="8359200" cy="4928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 smtClean="0">
                <a:solidFill>
                  <a:schemeClr val="bg1"/>
                </a:solidFill>
                <a:latin typeface="Symbol" pitchFamily="18" charset="2"/>
              </a:rPr>
              <a:t>b</a:t>
            </a:r>
            <a:r>
              <a:rPr lang="es-AR" dirty="0" smtClean="0">
                <a:solidFill>
                  <a:schemeClr val="bg1"/>
                </a:solidFill>
              </a:rPr>
              <a:t>-pineno</a:t>
            </a:r>
            <a:endParaRPr lang="es-AR" dirty="0">
              <a:solidFill>
                <a:schemeClr val="bg1"/>
              </a:solidFill>
            </a:endParaRPr>
          </a:p>
        </p:txBody>
      </p:sp>
      <p:graphicFrame>
        <p:nvGraphicFramePr>
          <p:cNvPr id="4" name="3 Gráfico"/>
          <p:cNvGraphicFramePr/>
          <p:nvPr/>
        </p:nvGraphicFramePr>
        <p:xfrm>
          <a:off x="428596" y="1714488"/>
          <a:ext cx="8359200" cy="4928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 smtClean="0">
                <a:solidFill>
                  <a:schemeClr val="bg1"/>
                </a:solidFill>
                <a:latin typeface="Symbol" pitchFamily="18" charset="2"/>
              </a:rPr>
              <a:t>g</a:t>
            </a:r>
            <a:r>
              <a:rPr lang="es-AR" dirty="0" smtClean="0">
                <a:solidFill>
                  <a:schemeClr val="bg1"/>
                </a:solidFill>
              </a:rPr>
              <a:t>-</a:t>
            </a:r>
            <a:r>
              <a:rPr lang="es-AR" dirty="0" err="1" smtClean="0">
                <a:solidFill>
                  <a:schemeClr val="bg1"/>
                </a:solidFill>
              </a:rPr>
              <a:t>terpineno</a:t>
            </a:r>
            <a:endParaRPr lang="es-AR" dirty="0">
              <a:solidFill>
                <a:schemeClr val="bg1"/>
              </a:solidFill>
            </a:endParaRPr>
          </a:p>
        </p:txBody>
      </p:sp>
      <p:graphicFrame>
        <p:nvGraphicFramePr>
          <p:cNvPr id="4" name="3 Gráfico"/>
          <p:cNvGraphicFramePr/>
          <p:nvPr/>
        </p:nvGraphicFramePr>
        <p:xfrm>
          <a:off x="445403" y="1687818"/>
          <a:ext cx="8359200" cy="4928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908050"/>
            <a:ext cx="9144000" cy="524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 smtClean="0">
                <a:solidFill>
                  <a:schemeClr val="bg1"/>
                </a:solidFill>
                <a:latin typeface="Symbol" pitchFamily="18" charset="2"/>
              </a:rPr>
              <a:t>D</a:t>
            </a:r>
            <a:r>
              <a:rPr lang="es-AR" dirty="0" smtClean="0">
                <a:solidFill>
                  <a:schemeClr val="bg1"/>
                </a:solidFill>
              </a:rPr>
              <a:t>-3-careno</a:t>
            </a:r>
            <a:endParaRPr lang="es-AR" dirty="0">
              <a:solidFill>
                <a:schemeClr val="bg1"/>
              </a:solidFill>
            </a:endParaRPr>
          </a:p>
        </p:txBody>
      </p:sp>
      <p:graphicFrame>
        <p:nvGraphicFramePr>
          <p:cNvPr id="5" name="4 Gráfico"/>
          <p:cNvGraphicFramePr/>
          <p:nvPr/>
        </p:nvGraphicFramePr>
        <p:xfrm>
          <a:off x="214282" y="1643050"/>
          <a:ext cx="8359200" cy="49292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 err="1" smtClean="0">
                <a:solidFill>
                  <a:schemeClr val="bg1"/>
                </a:solidFill>
              </a:rPr>
              <a:t>Citral</a:t>
            </a:r>
            <a:endParaRPr lang="es-AR" dirty="0">
              <a:solidFill>
                <a:schemeClr val="bg1"/>
              </a:solidFill>
            </a:endParaRPr>
          </a:p>
        </p:txBody>
      </p:sp>
      <p:graphicFrame>
        <p:nvGraphicFramePr>
          <p:cNvPr id="4" name="3 Gráfico"/>
          <p:cNvGraphicFramePr/>
          <p:nvPr/>
        </p:nvGraphicFramePr>
        <p:xfrm>
          <a:off x="285720" y="1714488"/>
          <a:ext cx="8359200" cy="4928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 err="1" smtClean="0">
                <a:solidFill>
                  <a:schemeClr val="bg1"/>
                </a:solidFill>
              </a:rPr>
              <a:t>valenceno</a:t>
            </a:r>
            <a:endParaRPr lang="es-AR" dirty="0">
              <a:solidFill>
                <a:schemeClr val="bg1"/>
              </a:solidFill>
            </a:endParaRPr>
          </a:p>
        </p:txBody>
      </p:sp>
      <p:graphicFrame>
        <p:nvGraphicFramePr>
          <p:cNvPr id="4" name="3 Gráfico"/>
          <p:cNvGraphicFramePr/>
          <p:nvPr/>
        </p:nvGraphicFramePr>
        <p:xfrm>
          <a:off x="500034" y="1929600"/>
          <a:ext cx="8359200" cy="4928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 smtClean="0">
                <a:solidFill>
                  <a:schemeClr val="bg1"/>
                </a:solidFill>
                <a:latin typeface="Symbol" pitchFamily="18" charset="2"/>
              </a:rPr>
              <a:t>a</a:t>
            </a:r>
            <a:r>
              <a:rPr lang="es-AR" dirty="0" smtClean="0">
                <a:solidFill>
                  <a:schemeClr val="bg1"/>
                </a:solidFill>
              </a:rPr>
              <a:t>-</a:t>
            </a:r>
            <a:r>
              <a:rPr lang="es-AR" dirty="0" err="1" smtClean="0">
                <a:solidFill>
                  <a:schemeClr val="bg1"/>
                </a:solidFill>
              </a:rPr>
              <a:t>sinensal</a:t>
            </a:r>
            <a:endParaRPr lang="es-AR" dirty="0">
              <a:solidFill>
                <a:schemeClr val="bg1"/>
              </a:solidFill>
            </a:endParaRPr>
          </a:p>
        </p:txBody>
      </p:sp>
      <p:graphicFrame>
        <p:nvGraphicFramePr>
          <p:cNvPr id="4" name="3 Gráfico"/>
          <p:cNvGraphicFramePr/>
          <p:nvPr/>
        </p:nvGraphicFramePr>
        <p:xfrm>
          <a:off x="500034" y="1714488"/>
          <a:ext cx="8359200" cy="4928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 err="1" smtClean="0">
                <a:solidFill>
                  <a:schemeClr val="bg1"/>
                </a:solidFill>
              </a:rPr>
              <a:t>nootkatona</a:t>
            </a:r>
            <a:endParaRPr lang="es-AR" dirty="0">
              <a:solidFill>
                <a:schemeClr val="bg1"/>
              </a:solidFill>
            </a:endParaRPr>
          </a:p>
        </p:txBody>
      </p:sp>
      <p:graphicFrame>
        <p:nvGraphicFramePr>
          <p:cNvPr id="4" name="3 Gráfico"/>
          <p:cNvGraphicFramePr/>
          <p:nvPr/>
        </p:nvGraphicFramePr>
        <p:xfrm>
          <a:off x="428596" y="1714488"/>
          <a:ext cx="8359200" cy="4928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0000"/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9 CuadroTexto"/>
          <p:cNvSpPr txBox="1">
            <a:spLocks noChangeArrowheads="1"/>
          </p:cNvSpPr>
          <p:nvPr/>
        </p:nvSpPr>
        <p:spPr bwMode="auto">
          <a:xfrm>
            <a:off x="1436688" y="357188"/>
            <a:ext cx="275729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AR" sz="2400" b="1" dirty="0">
                <a:latin typeface="Calibri" pitchFamily="34" charset="0"/>
              </a:rPr>
              <a:t>Facultad de Ciencias</a:t>
            </a:r>
          </a:p>
          <a:p>
            <a:r>
              <a:rPr lang="es-AR" sz="2400" b="1" dirty="0">
                <a:latin typeface="Calibri" pitchFamily="34" charset="0"/>
              </a:rPr>
              <a:t>de la Alimentación</a:t>
            </a:r>
          </a:p>
        </p:txBody>
      </p:sp>
      <p:sp>
        <p:nvSpPr>
          <p:cNvPr id="2054" name="10 CuadroTexto"/>
          <p:cNvSpPr txBox="1">
            <a:spLocks noChangeArrowheads="1"/>
          </p:cNvSpPr>
          <p:nvPr/>
        </p:nvSpPr>
        <p:spPr bwMode="auto">
          <a:xfrm>
            <a:off x="1857356" y="1571612"/>
            <a:ext cx="5399235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50800" dir="5400000" algn="ctr" rotWithShape="0">
              <a:srgbClr val="FFFF00"/>
            </a:outerShdw>
          </a:effectLst>
        </p:spPr>
        <p:txBody>
          <a:bodyPr wrap="none">
            <a:spAutoFit/>
          </a:bodyPr>
          <a:lstStyle/>
          <a:p>
            <a:pPr algn="ctr"/>
            <a:r>
              <a:rPr lang="es-AR" sz="6000" b="1" dirty="0" smtClean="0">
                <a:latin typeface="Arial Black" pitchFamily="34" charset="0"/>
              </a:rPr>
              <a:t>CIICB - </a:t>
            </a:r>
            <a:r>
              <a:rPr lang="es-AR" sz="6000" b="1" dirty="0" smtClean="0">
                <a:latin typeface="Arial Black" pitchFamily="34" charset="0"/>
              </a:rPr>
              <a:t>2018</a:t>
            </a:r>
            <a:endParaRPr lang="es-AR" sz="6000" b="1" dirty="0">
              <a:latin typeface="Arial Black" pitchFamily="34" charset="0"/>
            </a:endParaRPr>
          </a:p>
        </p:txBody>
      </p:sp>
      <p:sp>
        <p:nvSpPr>
          <p:cNvPr id="2055" name="11 CuadroTexto"/>
          <p:cNvSpPr txBox="1">
            <a:spLocks noChangeArrowheads="1"/>
          </p:cNvSpPr>
          <p:nvPr/>
        </p:nvSpPr>
        <p:spPr bwMode="auto">
          <a:xfrm>
            <a:off x="2000232" y="4572008"/>
            <a:ext cx="6858048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s-AR" sz="3600" b="1" dirty="0">
                <a:latin typeface="Calibri" pitchFamily="34" charset="0"/>
              </a:rPr>
              <a:t>Taxonomía, anatomía, fisiología y composición de los </a:t>
            </a:r>
            <a:r>
              <a:rPr lang="es-AR" sz="3600" b="1" dirty="0" smtClean="0">
                <a:latin typeface="Calibri" pitchFamily="34" charset="0"/>
              </a:rPr>
              <a:t>arándanos</a:t>
            </a:r>
            <a:endParaRPr lang="es-AR" sz="3600" b="1" dirty="0">
              <a:latin typeface="Calibri" pitchFamily="34" charset="0"/>
            </a:endParaRPr>
          </a:p>
        </p:txBody>
      </p:sp>
      <p:sp>
        <p:nvSpPr>
          <p:cNvPr id="2057" name="13 CuadroTexto"/>
          <p:cNvSpPr txBox="1">
            <a:spLocks noChangeArrowheads="1"/>
          </p:cNvSpPr>
          <p:nvPr/>
        </p:nvSpPr>
        <p:spPr bwMode="auto">
          <a:xfrm>
            <a:off x="6643688" y="6143625"/>
            <a:ext cx="222387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AR" sz="2000" b="1" dirty="0">
                <a:latin typeface="Calibri" pitchFamily="34" charset="0"/>
              </a:rPr>
              <a:t>Lic. Aníbal Larrocca</a:t>
            </a:r>
          </a:p>
        </p:txBody>
      </p:sp>
      <p:sp>
        <p:nvSpPr>
          <p:cNvPr id="10" name="10 CuadroTexto"/>
          <p:cNvSpPr txBox="1">
            <a:spLocks noChangeArrowheads="1"/>
          </p:cNvSpPr>
          <p:nvPr/>
        </p:nvSpPr>
        <p:spPr bwMode="auto">
          <a:xfrm>
            <a:off x="642910" y="3429000"/>
            <a:ext cx="4183709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50800" dir="5400000" algn="ctr" rotWithShape="0">
              <a:srgbClr val="FFFF00"/>
            </a:outerShdw>
          </a:effectLst>
        </p:spPr>
        <p:txBody>
          <a:bodyPr wrap="none">
            <a:spAutoFit/>
          </a:bodyPr>
          <a:lstStyle/>
          <a:p>
            <a:pPr algn="ctr"/>
            <a:r>
              <a:rPr lang="es-AR" sz="6000" b="1" dirty="0" smtClean="0">
                <a:latin typeface="Arial Black" pitchFamily="34" charset="0"/>
              </a:rPr>
              <a:t>2</a:t>
            </a:r>
            <a:r>
              <a:rPr lang="es-AR" sz="6000" b="1" baseline="30000" dirty="0" smtClean="0">
                <a:latin typeface="Arial Black" pitchFamily="34" charset="0"/>
              </a:rPr>
              <a:t>da</a:t>
            </a:r>
            <a:r>
              <a:rPr lang="es-AR" sz="6000" b="1" dirty="0" smtClean="0">
                <a:latin typeface="Arial Black" pitchFamily="34" charset="0"/>
              </a:rPr>
              <a:t> Parte:</a:t>
            </a:r>
            <a:endParaRPr lang="es-AR" sz="6000" b="1" dirty="0">
              <a:latin typeface="Arial Black" pitchFamily="34" charset="0"/>
            </a:endParaRPr>
          </a:p>
        </p:txBody>
      </p:sp>
      <p:sp>
        <p:nvSpPr>
          <p:cNvPr id="11" name="13 CuadroTexto"/>
          <p:cNvSpPr txBox="1">
            <a:spLocks noChangeArrowheads="1"/>
          </p:cNvSpPr>
          <p:nvPr/>
        </p:nvSpPr>
        <p:spPr bwMode="auto">
          <a:xfrm>
            <a:off x="3500430" y="2500306"/>
            <a:ext cx="283372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sunset" dir="t"/>
          </a:scene3d>
        </p:spPr>
        <p:txBody>
          <a:bodyPr wrap="none">
            <a:spAutoFit/>
          </a:bodyPr>
          <a:lstStyle/>
          <a:p>
            <a:r>
              <a:rPr lang="es-AR" sz="2000" b="1" dirty="0" smtClean="0">
                <a:latin typeface="Calibri" pitchFamily="34" charset="0"/>
              </a:rPr>
              <a:t>3</a:t>
            </a:r>
            <a:r>
              <a:rPr lang="es-AR" sz="2000" b="1" dirty="0" smtClean="0">
                <a:latin typeface="Calibri" pitchFamily="34" charset="0"/>
              </a:rPr>
              <a:t> </a:t>
            </a:r>
            <a:r>
              <a:rPr lang="es-AR" sz="2000" b="1" dirty="0" smtClean="0">
                <a:latin typeface="Calibri" pitchFamily="34" charset="0"/>
              </a:rPr>
              <a:t>de Septiembre de </a:t>
            </a:r>
            <a:r>
              <a:rPr lang="es-AR" sz="2000" b="1" dirty="0" smtClean="0">
                <a:latin typeface="Calibri" pitchFamily="34" charset="0"/>
              </a:rPr>
              <a:t>2018</a:t>
            </a:r>
            <a:endParaRPr lang="es-AR" sz="2000" b="1" dirty="0">
              <a:latin typeface="Calibri" pitchFamily="34" charset="0"/>
            </a:endParaRPr>
          </a:p>
        </p:txBody>
      </p:sp>
      <p:sp>
        <p:nvSpPr>
          <p:cNvPr id="109570" name="AutoShape 2" descr="Resultado de imagen para fcal uner log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AR"/>
          </a:p>
        </p:txBody>
      </p:sp>
      <p:pic>
        <p:nvPicPr>
          <p:cNvPr id="10957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428604"/>
            <a:ext cx="1143008" cy="11600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1 CuadroTexto"/>
          <p:cNvSpPr txBox="1"/>
          <p:nvPr/>
        </p:nvSpPr>
        <p:spPr>
          <a:xfrm>
            <a:off x="3286116" y="3714752"/>
            <a:ext cx="19288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b="1" dirty="0" smtClean="0"/>
              <a:t>MORAS</a:t>
            </a:r>
            <a:endParaRPr lang="es-AR" b="1" dirty="0"/>
          </a:p>
        </p:txBody>
      </p:sp>
      <p:grpSp>
        <p:nvGrpSpPr>
          <p:cNvPr id="16" name="15 Grupo"/>
          <p:cNvGrpSpPr/>
          <p:nvPr/>
        </p:nvGrpSpPr>
        <p:grpSpPr>
          <a:xfrm>
            <a:off x="357190" y="357142"/>
            <a:ext cx="4857752" cy="5500726"/>
            <a:chOff x="71406" y="357142"/>
            <a:chExt cx="4857752" cy="5500726"/>
          </a:xfrm>
        </p:grpSpPr>
        <p:pic>
          <p:nvPicPr>
            <p:cNvPr id="5" name="4 Imagen" descr="fondo arandanos.bmp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1406" y="357142"/>
              <a:ext cx="2160706" cy="1440000"/>
            </a:xfrm>
            <a:prstGeom prst="rect">
              <a:avLst/>
            </a:prstGeom>
          </p:spPr>
        </p:pic>
        <p:pic>
          <p:nvPicPr>
            <p:cNvPr id="6" name="5 Imagen" descr="frambuesa rec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 rot="18058748">
              <a:off x="105208" y="1895884"/>
              <a:ext cx="2404800" cy="1440000"/>
            </a:xfrm>
            <a:prstGeom prst="rect">
              <a:avLst/>
            </a:prstGeom>
          </p:spPr>
        </p:pic>
        <p:pic>
          <p:nvPicPr>
            <p:cNvPr id="108546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 rot="19363391">
              <a:off x="2232793" y="524874"/>
              <a:ext cx="2158266" cy="126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08547" name="Picture 3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500298" y="2383314"/>
              <a:ext cx="2136822" cy="126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0" name="9 CuadroTexto"/>
            <p:cNvSpPr txBox="1"/>
            <p:nvPr/>
          </p:nvSpPr>
          <p:spPr>
            <a:xfrm>
              <a:off x="285720" y="3571852"/>
              <a:ext cx="20002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AR" b="1" dirty="0" smtClean="0"/>
                <a:t>FRAMBUESAS</a:t>
              </a:r>
              <a:endParaRPr lang="es-AR" b="1" dirty="0"/>
            </a:p>
          </p:txBody>
        </p:sp>
        <p:sp>
          <p:nvSpPr>
            <p:cNvPr id="14" name="13 CuadroTexto"/>
            <p:cNvSpPr txBox="1"/>
            <p:nvPr/>
          </p:nvSpPr>
          <p:spPr>
            <a:xfrm>
              <a:off x="2786050" y="1714488"/>
              <a:ext cx="21431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AR" b="1" dirty="0" smtClean="0"/>
                <a:t>ZARZAMORAS</a:t>
              </a:r>
              <a:endParaRPr lang="es-AR" b="1" dirty="0"/>
            </a:p>
          </p:txBody>
        </p:sp>
        <p:pic>
          <p:nvPicPr>
            <p:cNvPr id="108550" name="Picture 6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 rot="10181833">
              <a:off x="366393" y="4030400"/>
              <a:ext cx="1781175" cy="1609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1" name="10 CuadroTexto"/>
            <p:cNvSpPr txBox="1"/>
            <p:nvPr/>
          </p:nvSpPr>
          <p:spPr>
            <a:xfrm>
              <a:off x="357158" y="1571588"/>
              <a:ext cx="17859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AR" b="1" dirty="0" smtClean="0"/>
                <a:t>ARANDANOS</a:t>
              </a:r>
              <a:endParaRPr lang="es-AR" b="1" dirty="0"/>
            </a:p>
          </p:txBody>
        </p:sp>
        <p:sp>
          <p:nvSpPr>
            <p:cNvPr id="13" name="12 CuadroTexto"/>
            <p:cNvSpPr txBox="1"/>
            <p:nvPr/>
          </p:nvSpPr>
          <p:spPr>
            <a:xfrm>
              <a:off x="500034" y="5488536"/>
              <a:ext cx="17859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AR" b="1" dirty="0" smtClean="0"/>
                <a:t>GROSELLAS</a:t>
              </a:r>
              <a:endParaRPr lang="es-AR" b="1" dirty="0"/>
            </a:p>
          </p:txBody>
        </p:sp>
        <p:pic>
          <p:nvPicPr>
            <p:cNvPr id="109570" name="Picture 2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2587603" y="4169264"/>
              <a:ext cx="2127273" cy="126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5" name="14 CuadroTexto"/>
            <p:cNvSpPr txBox="1"/>
            <p:nvPr/>
          </p:nvSpPr>
          <p:spPr>
            <a:xfrm>
              <a:off x="2928926" y="5429264"/>
              <a:ext cx="17859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AR" b="1" dirty="0" smtClean="0"/>
                <a:t>FRUTILLAS</a:t>
              </a:r>
              <a:endParaRPr lang="es-AR" b="1" dirty="0"/>
            </a:p>
          </p:txBody>
        </p:sp>
      </p:grpSp>
      <p:sp>
        <p:nvSpPr>
          <p:cNvPr id="17" name="16 Rectángulo"/>
          <p:cNvSpPr/>
          <p:nvPr/>
        </p:nvSpPr>
        <p:spPr>
          <a:xfrm>
            <a:off x="500034" y="285728"/>
            <a:ext cx="4857784" cy="5929354"/>
          </a:xfrm>
          <a:prstGeom prst="rect">
            <a:avLst/>
          </a:prstGeom>
          <a:noFill/>
          <a:ln w="508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8" name="17 CuadroTexto"/>
          <p:cNvSpPr txBox="1"/>
          <p:nvPr/>
        </p:nvSpPr>
        <p:spPr>
          <a:xfrm>
            <a:off x="1785918" y="6286520"/>
            <a:ext cx="24288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3200" b="1" dirty="0" smtClean="0"/>
              <a:t>BERRIES</a:t>
            </a:r>
            <a:endParaRPr lang="es-AR" sz="3200" b="1" dirty="0"/>
          </a:p>
        </p:txBody>
      </p:sp>
      <p:sp>
        <p:nvSpPr>
          <p:cNvPr id="19" name="18 Elipse"/>
          <p:cNvSpPr/>
          <p:nvPr/>
        </p:nvSpPr>
        <p:spPr>
          <a:xfrm>
            <a:off x="6143636" y="928670"/>
            <a:ext cx="2160000" cy="2160000"/>
          </a:xfrm>
          <a:prstGeom prst="ellipse">
            <a:avLst/>
          </a:prstGeom>
          <a:blipFill>
            <a:blip r:embed="rId9"/>
            <a:stretch>
              <a:fillRect/>
            </a:stretch>
          </a:blip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0" name="19 CuadroTexto"/>
          <p:cNvSpPr txBox="1"/>
          <p:nvPr/>
        </p:nvSpPr>
        <p:spPr>
          <a:xfrm>
            <a:off x="5572132" y="2000240"/>
            <a:ext cx="4286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4400" b="1" dirty="0" smtClean="0">
                <a:solidFill>
                  <a:srgbClr val="FFFF00"/>
                </a:solidFill>
              </a:rPr>
              <a:t>+</a:t>
            </a:r>
            <a:endParaRPr lang="es-AR" sz="4400" b="1" dirty="0">
              <a:solidFill>
                <a:srgbClr val="FFFF00"/>
              </a:solidFill>
            </a:endParaRPr>
          </a:p>
        </p:txBody>
      </p:sp>
      <p:sp>
        <p:nvSpPr>
          <p:cNvPr id="21" name="20 CuadroTexto"/>
          <p:cNvSpPr txBox="1"/>
          <p:nvPr/>
        </p:nvSpPr>
        <p:spPr>
          <a:xfrm>
            <a:off x="5786446" y="500042"/>
            <a:ext cx="2714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b="1" dirty="0" smtClean="0"/>
              <a:t>CEREZAS Y GUINDAS</a:t>
            </a:r>
            <a:endParaRPr lang="es-AR" b="1" dirty="0"/>
          </a:p>
        </p:txBody>
      </p:sp>
      <p:sp>
        <p:nvSpPr>
          <p:cNvPr id="22" name="21 CuadroTexto"/>
          <p:cNvSpPr txBox="1"/>
          <p:nvPr/>
        </p:nvSpPr>
        <p:spPr>
          <a:xfrm>
            <a:off x="6215074" y="3143248"/>
            <a:ext cx="24288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3200" b="1" dirty="0" smtClean="0"/>
              <a:t>CHERRIES</a:t>
            </a:r>
            <a:endParaRPr lang="es-AR" sz="3200" b="1" dirty="0"/>
          </a:p>
        </p:txBody>
      </p:sp>
      <p:sp>
        <p:nvSpPr>
          <p:cNvPr id="23" name="22 Flecha abajo"/>
          <p:cNvSpPr/>
          <p:nvPr/>
        </p:nvSpPr>
        <p:spPr>
          <a:xfrm>
            <a:off x="7143768" y="3786190"/>
            <a:ext cx="500066" cy="642942"/>
          </a:xfrm>
          <a:prstGeom prst="down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4" name="23 CuadroTexto"/>
          <p:cNvSpPr txBox="1"/>
          <p:nvPr/>
        </p:nvSpPr>
        <p:spPr>
          <a:xfrm>
            <a:off x="5857884" y="4500570"/>
            <a:ext cx="33575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3200" b="1" dirty="0" smtClean="0"/>
              <a:t>FRUTAS FINAS</a:t>
            </a:r>
            <a:endParaRPr lang="es-AR" sz="3200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5 Rectángulo"/>
          <p:cNvSpPr/>
          <p:nvPr/>
        </p:nvSpPr>
        <p:spPr>
          <a:xfrm>
            <a:off x="142844" y="2357430"/>
            <a:ext cx="3600000" cy="360000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AR" sz="1100"/>
          </a:p>
        </p:txBody>
      </p:sp>
      <p:sp>
        <p:nvSpPr>
          <p:cNvPr id="27" name="5 Rectángulo"/>
          <p:cNvSpPr/>
          <p:nvPr/>
        </p:nvSpPr>
        <p:spPr>
          <a:xfrm>
            <a:off x="3000364" y="2357430"/>
            <a:ext cx="720000" cy="720000"/>
          </a:xfrm>
          <a:prstGeom prst="rect">
            <a:avLst/>
          </a:prstGeom>
          <a:solidFill>
            <a:srgbClr val="00206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AR" sz="1100"/>
          </a:p>
        </p:txBody>
      </p:sp>
      <p:sp>
        <p:nvSpPr>
          <p:cNvPr id="28" name="27 CuadroTexto"/>
          <p:cNvSpPr txBox="1"/>
          <p:nvPr/>
        </p:nvSpPr>
        <p:spPr>
          <a:xfrm>
            <a:off x="714348" y="3714752"/>
            <a:ext cx="278608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8000" b="1" dirty="0" smtClean="0">
                <a:solidFill>
                  <a:schemeClr val="bg1"/>
                </a:solidFill>
              </a:rPr>
              <a:t>98 %</a:t>
            </a:r>
            <a:endParaRPr lang="es-AR" sz="8000" b="1" dirty="0">
              <a:solidFill>
                <a:schemeClr val="bg1"/>
              </a:solidFill>
            </a:endParaRPr>
          </a:p>
        </p:txBody>
      </p:sp>
      <p:sp>
        <p:nvSpPr>
          <p:cNvPr id="29" name="28 CuadroTexto"/>
          <p:cNvSpPr txBox="1"/>
          <p:nvPr/>
        </p:nvSpPr>
        <p:spPr>
          <a:xfrm>
            <a:off x="3000364" y="2500306"/>
            <a:ext cx="9286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800" b="1" dirty="0" smtClean="0">
                <a:solidFill>
                  <a:schemeClr val="bg1"/>
                </a:solidFill>
              </a:rPr>
              <a:t>2 %</a:t>
            </a:r>
            <a:endParaRPr lang="es-AR" sz="2800" b="1" dirty="0">
              <a:solidFill>
                <a:schemeClr val="bg1"/>
              </a:solidFill>
            </a:endParaRPr>
          </a:p>
        </p:txBody>
      </p:sp>
      <p:graphicFrame>
        <p:nvGraphicFramePr>
          <p:cNvPr id="30" name="7 Gráfico"/>
          <p:cNvGraphicFramePr/>
          <p:nvPr/>
        </p:nvGraphicFramePr>
        <p:xfrm>
          <a:off x="4429092" y="1714512"/>
          <a:ext cx="4643470" cy="46434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1" name="30 CuadroTexto"/>
          <p:cNvSpPr txBox="1"/>
          <p:nvPr/>
        </p:nvSpPr>
        <p:spPr>
          <a:xfrm>
            <a:off x="6858016" y="3929066"/>
            <a:ext cx="20002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600" b="1" dirty="0" smtClean="0">
                <a:solidFill>
                  <a:schemeClr val="bg1"/>
                </a:solidFill>
              </a:rPr>
              <a:t>FRUTILLAS 62%  </a:t>
            </a:r>
            <a:endParaRPr lang="es-AR" sz="1600" b="1" dirty="0">
              <a:solidFill>
                <a:schemeClr val="bg1"/>
              </a:solidFill>
            </a:endParaRPr>
          </a:p>
        </p:txBody>
      </p:sp>
      <p:sp>
        <p:nvSpPr>
          <p:cNvPr id="32" name="31 CuadroTexto"/>
          <p:cNvSpPr txBox="1"/>
          <p:nvPr/>
        </p:nvSpPr>
        <p:spPr>
          <a:xfrm rot="20100000">
            <a:off x="4702412" y="4320016"/>
            <a:ext cx="19320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600" b="1" dirty="0" smtClean="0">
                <a:solidFill>
                  <a:schemeClr val="bg1"/>
                </a:solidFill>
              </a:rPr>
              <a:t>GROSELLAS 13% </a:t>
            </a:r>
            <a:r>
              <a:rPr lang="es-AR" b="1" dirty="0" smtClean="0"/>
              <a:t> </a:t>
            </a:r>
            <a:endParaRPr lang="es-AR" b="1" dirty="0"/>
          </a:p>
        </p:txBody>
      </p:sp>
      <p:sp>
        <p:nvSpPr>
          <p:cNvPr id="33" name="32 CuadroTexto"/>
          <p:cNvSpPr txBox="1"/>
          <p:nvPr/>
        </p:nvSpPr>
        <p:spPr>
          <a:xfrm rot="1172310">
            <a:off x="4551835" y="3426060"/>
            <a:ext cx="20964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600" b="1" dirty="0" smtClean="0">
                <a:solidFill>
                  <a:schemeClr val="bg1"/>
                </a:solidFill>
              </a:rPr>
              <a:t>ARÁNDANOS 11 %</a:t>
            </a:r>
            <a:r>
              <a:rPr lang="es-AR" b="1" dirty="0" smtClean="0"/>
              <a:t> </a:t>
            </a:r>
            <a:endParaRPr lang="es-AR" b="1" dirty="0"/>
          </a:p>
        </p:txBody>
      </p:sp>
      <p:sp>
        <p:nvSpPr>
          <p:cNvPr id="36" name="35 CuadroTexto"/>
          <p:cNvSpPr txBox="1"/>
          <p:nvPr/>
        </p:nvSpPr>
        <p:spPr>
          <a:xfrm rot="3338342">
            <a:off x="5015149" y="2912150"/>
            <a:ext cx="22149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600" b="1" dirty="0" smtClean="0">
                <a:solidFill>
                  <a:schemeClr val="bg1"/>
                </a:solidFill>
              </a:rPr>
              <a:t>FRAMBUESAS 10% </a:t>
            </a:r>
            <a:endParaRPr lang="es-AR" sz="1600" b="1" dirty="0">
              <a:solidFill>
                <a:schemeClr val="bg1"/>
              </a:solidFill>
            </a:endParaRPr>
          </a:p>
        </p:txBody>
      </p:sp>
      <p:sp>
        <p:nvSpPr>
          <p:cNvPr id="39" name="38 CuadroTexto"/>
          <p:cNvSpPr txBox="1"/>
          <p:nvPr/>
        </p:nvSpPr>
        <p:spPr>
          <a:xfrm rot="4853289">
            <a:off x="5755396" y="2492145"/>
            <a:ext cx="15797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600" b="1" dirty="0" smtClean="0">
                <a:solidFill>
                  <a:schemeClr val="bg1"/>
                </a:solidFill>
              </a:rPr>
              <a:t>MORAS 4 %</a:t>
            </a:r>
            <a:endParaRPr lang="es-AR" sz="1600" b="1" dirty="0">
              <a:solidFill>
                <a:schemeClr val="bg1"/>
              </a:solidFill>
            </a:endParaRPr>
          </a:p>
        </p:txBody>
      </p:sp>
      <p:sp>
        <p:nvSpPr>
          <p:cNvPr id="40" name="39 CuadroTexto"/>
          <p:cNvSpPr txBox="1"/>
          <p:nvPr/>
        </p:nvSpPr>
        <p:spPr>
          <a:xfrm>
            <a:off x="0" y="0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4000" b="1" dirty="0" smtClean="0"/>
              <a:t>PRODUCCION MUNDIAL</a:t>
            </a:r>
          </a:p>
          <a:p>
            <a:pPr algn="ctr"/>
            <a:r>
              <a:rPr lang="es-AR" sz="4000" b="1" dirty="0" smtClean="0"/>
              <a:t> DE BERRIES</a:t>
            </a:r>
            <a:endParaRPr lang="es-AR" sz="4000" b="1" dirty="0"/>
          </a:p>
        </p:txBody>
      </p:sp>
      <p:sp>
        <p:nvSpPr>
          <p:cNvPr id="41" name="40 CuadroTexto"/>
          <p:cNvSpPr txBox="1"/>
          <p:nvPr/>
        </p:nvSpPr>
        <p:spPr>
          <a:xfrm>
            <a:off x="2285984" y="1571612"/>
            <a:ext cx="31432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000" b="1" dirty="0" smtClean="0"/>
              <a:t>4.500.000 ton</a:t>
            </a:r>
            <a:endParaRPr lang="es-AR" sz="2000" b="1" dirty="0"/>
          </a:p>
        </p:txBody>
      </p:sp>
      <p:sp>
        <p:nvSpPr>
          <p:cNvPr id="42" name="41 Llamada ovalada"/>
          <p:cNvSpPr/>
          <p:nvPr/>
        </p:nvSpPr>
        <p:spPr>
          <a:xfrm>
            <a:off x="1857356" y="1428736"/>
            <a:ext cx="2786082" cy="714380"/>
          </a:xfrm>
          <a:prstGeom prst="wedgeEllipseCallout">
            <a:avLst>
              <a:gd name="adj1" fmla="val 1405"/>
              <a:gd name="adj2" fmla="val 92039"/>
            </a:avLst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16 CuadroTexto"/>
          <p:cNvSpPr txBox="1"/>
          <p:nvPr/>
        </p:nvSpPr>
        <p:spPr>
          <a:xfrm>
            <a:off x="214282" y="214290"/>
            <a:ext cx="11430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b="1" dirty="0" smtClean="0">
                <a:solidFill>
                  <a:schemeClr val="bg1"/>
                </a:solidFill>
              </a:rPr>
              <a:t>CIICB</a:t>
            </a:r>
          </a:p>
          <a:p>
            <a:r>
              <a:rPr lang="es-AR" b="1" dirty="0" smtClean="0">
                <a:solidFill>
                  <a:schemeClr val="bg1"/>
                </a:solidFill>
              </a:rPr>
              <a:t> 2017</a:t>
            </a:r>
            <a:endParaRPr lang="es-AR" b="1" dirty="0">
              <a:solidFill>
                <a:schemeClr val="bg1"/>
              </a:solidFill>
            </a:endParaRPr>
          </a:p>
        </p:txBody>
      </p:sp>
      <p:graphicFrame>
        <p:nvGraphicFramePr>
          <p:cNvPr id="20" name="19 Tabla"/>
          <p:cNvGraphicFramePr>
            <a:graphicFrameLocks noGrp="1"/>
          </p:cNvGraphicFramePr>
          <p:nvPr/>
        </p:nvGraphicFramePr>
        <p:xfrm>
          <a:off x="1857356" y="198096"/>
          <a:ext cx="6096000" cy="65722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/>
                <a:gridCol w="3048000"/>
              </a:tblGrid>
              <a:tr h="1424324">
                <a:tc gridSpan="2">
                  <a:txBody>
                    <a:bodyPr/>
                    <a:lstStyle/>
                    <a:p>
                      <a:endParaRPr lang="es-AR" dirty="0"/>
                    </a:p>
                  </a:txBody>
                  <a:tcPr>
                    <a:solidFill>
                      <a:srgbClr val="0080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A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AR" dirty="0" smtClean="0"/>
                        <a:t>REINO</a:t>
                      </a:r>
                      <a:endParaRPr lang="es-A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dirty="0" smtClean="0"/>
                        <a:t>Vegetal</a:t>
                      </a:r>
                      <a:endParaRPr lang="es-A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AR" dirty="0" smtClean="0"/>
                        <a:t>DIVISIÓN</a:t>
                      </a:r>
                      <a:endParaRPr lang="es-A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dirty="0" smtClean="0"/>
                        <a:t>Pterophytas</a:t>
                      </a:r>
                      <a:endParaRPr lang="es-A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AR" dirty="0" smtClean="0"/>
                        <a:t>SUBDIVISIÓN</a:t>
                      </a:r>
                      <a:endParaRPr lang="es-A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dirty="0" smtClean="0"/>
                        <a:t>Angiosperma</a:t>
                      </a:r>
                      <a:endParaRPr lang="es-A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AR" dirty="0" smtClean="0"/>
                        <a:t>CLASE</a:t>
                      </a:r>
                      <a:endParaRPr lang="es-A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dirty="0" smtClean="0"/>
                        <a:t>Dicotiledónea</a:t>
                      </a:r>
                      <a:endParaRPr lang="es-AR" dirty="0"/>
                    </a:p>
                  </a:txBody>
                  <a:tcPr/>
                </a:tc>
              </a:tr>
              <a:tr h="521340">
                <a:tc>
                  <a:txBody>
                    <a:bodyPr/>
                    <a:lstStyle/>
                    <a:p>
                      <a:r>
                        <a:rPr lang="es-AR" dirty="0" smtClean="0"/>
                        <a:t>SUBCLASE</a:t>
                      </a:r>
                      <a:endParaRPr lang="es-A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dirty="0" smtClean="0"/>
                        <a:t>Dilleniidae</a:t>
                      </a:r>
                      <a:endParaRPr lang="es-A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AR" dirty="0" smtClean="0"/>
                        <a:t>ORDEN</a:t>
                      </a:r>
                      <a:endParaRPr lang="es-A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b="1" dirty="0" smtClean="0"/>
                        <a:t>Ericales</a:t>
                      </a:r>
                      <a:endParaRPr lang="es-AR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AR" dirty="0" smtClean="0"/>
                        <a:t>FAMILIA</a:t>
                      </a:r>
                      <a:endParaRPr lang="es-A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dirty="0" smtClean="0"/>
                        <a:t>Ericaceae</a:t>
                      </a:r>
                      <a:endParaRPr lang="es-A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AR" dirty="0" smtClean="0"/>
                        <a:t>SUBFAMILIA</a:t>
                      </a:r>
                      <a:endParaRPr lang="es-A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dirty="0" smtClean="0"/>
                        <a:t>Vaccinioidea </a:t>
                      </a:r>
                      <a:endParaRPr lang="es-A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AR" dirty="0" smtClean="0"/>
                        <a:t>TRIBU</a:t>
                      </a:r>
                      <a:endParaRPr lang="es-A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dirty="0" smtClean="0"/>
                        <a:t>Vaccinieae </a:t>
                      </a:r>
                      <a:endParaRPr lang="es-A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AR" dirty="0" smtClean="0"/>
                        <a:t>GÉNERO</a:t>
                      </a:r>
                      <a:endParaRPr lang="es-A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b="1" i="1" dirty="0" smtClean="0"/>
                        <a:t>Vaccinium </a:t>
                      </a:r>
                      <a:endParaRPr lang="es-AR" b="1" dirty="0"/>
                    </a:p>
                  </a:txBody>
                  <a:tcPr/>
                </a:tc>
              </a:tr>
              <a:tr h="370840">
                <a:tc rowSpan="3">
                  <a:txBody>
                    <a:bodyPr/>
                    <a:lstStyle/>
                    <a:p>
                      <a:r>
                        <a:rPr lang="es-AR" dirty="0" smtClean="0"/>
                        <a:t>ESPECIES</a:t>
                      </a:r>
                      <a:endParaRPr lang="es-A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i="1" dirty="0" smtClean="0"/>
                        <a:t>V.</a:t>
                      </a:r>
                      <a:r>
                        <a:rPr lang="es-AR" i="1" baseline="0" dirty="0" smtClean="0"/>
                        <a:t> angustifolium</a:t>
                      </a:r>
                      <a:endParaRPr lang="es-AR" i="1" dirty="0"/>
                    </a:p>
                  </a:txBody>
                  <a:tcPr/>
                </a:tc>
              </a:tr>
              <a:tr h="282914">
                <a:tc vMerge="1">
                  <a:txBody>
                    <a:bodyPr/>
                    <a:lstStyle/>
                    <a:p>
                      <a:endParaRPr lang="es-A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i="1" dirty="0" smtClean="0"/>
                        <a:t>V. corymbosum</a:t>
                      </a:r>
                      <a:endParaRPr lang="es-AR" i="1" dirty="0"/>
                    </a:p>
                  </a:txBody>
                  <a:tcPr/>
                </a:tc>
              </a:tr>
              <a:tr h="552448">
                <a:tc vMerge="1">
                  <a:txBody>
                    <a:bodyPr/>
                    <a:lstStyle/>
                    <a:p>
                      <a:endParaRPr lang="es-A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AR" i="1" dirty="0" smtClean="0"/>
                        <a:t>V. Corymbosum ashei</a:t>
                      </a:r>
                      <a:endParaRPr lang="es-AR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3" name="22 CuadroTexto"/>
          <p:cNvSpPr txBox="1"/>
          <p:nvPr/>
        </p:nvSpPr>
        <p:spPr>
          <a:xfrm>
            <a:off x="3714744" y="214290"/>
            <a:ext cx="35719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4000" b="1" dirty="0" smtClean="0"/>
              <a:t>TAXONOMÍA</a:t>
            </a:r>
          </a:p>
          <a:p>
            <a:pPr algn="ctr"/>
            <a:r>
              <a:rPr lang="es-AR" sz="4000" b="1" dirty="0" smtClean="0"/>
              <a:t> </a:t>
            </a:r>
            <a:endParaRPr lang="es-AR" sz="4000" b="1" dirty="0"/>
          </a:p>
        </p:txBody>
      </p:sp>
      <p:pic>
        <p:nvPicPr>
          <p:cNvPr id="11059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28794" y="214290"/>
            <a:ext cx="1600200" cy="108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16 CuadroTexto"/>
          <p:cNvSpPr txBox="1"/>
          <p:nvPr/>
        </p:nvSpPr>
        <p:spPr>
          <a:xfrm>
            <a:off x="214282" y="214290"/>
            <a:ext cx="11430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b="1" dirty="0" smtClean="0">
                <a:solidFill>
                  <a:schemeClr val="bg1"/>
                </a:solidFill>
              </a:rPr>
              <a:t>CIICB</a:t>
            </a:r>
          </a:p>
          <a:p>
            <a:r>
              <a:rPr lang="es-AR" b="1" dirty="0" smtClean="0">
                <a:solidFill>
                  <a:schemeClr val="bg1"/>
                </a:solidFill>
              </a:rPr>
              <a:t> 2017</a:t>
            </a:r>
            <a:endParaRPr lang="es-AR" b="1" dirty="0">
              <a:solidFill>
                <a:schemeClr val="bg1"/>
              </a:solidFill>
            </a:endParaRPr>
          </a:p>
        </p:txBody>
      </p:sp>
      <p:graphicFrame>
        <p:nvGraphicFramePr>
          <p:cNvPr id="20" name="19 Tabla"/>
          <p:cNvGraphicFramePr>
            <a:graphicFrameLocks noGrp="1"/>
          </p:cNvGraphicFramePr>
          <p:nvPr/>
        </p:nvGraphicFramePr>
        <p:xfrm>
          <a:off x="857224" y="857232"/>
          <a:ext cx="7786742" cy="53562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93371"/>
                <a:gridCol w="3893371"/>
              </a:tblGrid>
              <a:tr h="1424324">
                <a:tc gridSpan="2">
                  <a:txBody>
                    <a:bodyPr/>
                    <a:lstStyle/>
                    <a:p>
                      <a:endParaRPr lang="es-AR" dirty="0"/>
                    </a:p>
                  </a:txBody>
                  <a:tcPr>
                    <a:solidFill>
                      <a:srgbClr val="0080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AR" dirty="0"/>
                    </a:p>
                  </a:txBody>
                  <a:tcPr/>
                </a:tc>
              </a:tr>
              <a:tr h="741680">
                <a:tc gridSpan="2">
                  <a:txBody>
                    <a:bodyPr/>
                    <a:lstStyle/>
                    <a:p>
                      <a:pPr algn="just"/>
                      <a:r>
                        <a:rPr lang="es-AR" sz="2400" b="1" dirty="0" smtClean="0"/>
                        <a:t>Son arbustos de entre 1.5 y 3 metros de altura. Hay dos tipos según los requerimientos de frío invernal requeridos para florecer.</a:t>
                      </a:r>
                      <a:endParaRPr lang="es-AR" sz="2400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AR" sz="2400" b="1" cap="all" baseline="0" dirty="0" smtClean="0"/>
                        <a:t>Northern </a:t>
                      </a:r>
                      <a:r>
                        <a:rPr lang="es-AR" sz="2400" b="1" cap="all" baseline="0" dirty="0" err="1" smtClean="0"/>
                        <a:t>highbush</a:t>
                      </a:r>
                      <a:endParaRPr lang="es-AR" sz="2400" b="1" cap="all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2400" b="1" cap="all" baseline="0" dirty="0" smtClean="0"/>
                        <a:t>Southern </a:t>
                      </a:r>
                      <a:r>
                        <a:rPr lang="es-AR" sz="2400" b="1" cap="all" baseline="0" dirty="0" err="1" smtClean="0"/>
                        <a:t>highbush</a:t>
                      </a:r>
                      <a:endParaRPr lang="es-AR" sz="2400" b="1" cap="all" baseline="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s-AR" sz="2400" b="1" dirty="0" smtClean="0"/>
                        <a:t>Variedades adaptadas a bajas temperaturas y con mayores requerimientos de horas de frío para florecer (entre 650 hasta 1200 horas de frío). </a:t>
                      </a:r>
                      <a:endParaRPr lang="es-AR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s-AR" sz="2400" b="1" dirty="0" smtClean="0"/>
                        <a:t>Logrados por cruzamiento de V. </a:t>
                      </a:r>
                      <a:r>
                        <a:rPr lang="es-AR" sz="2400" b="1" dirty="0" err="1" smtClean="0"/>
                        <a:t>corymbosum</a:t>
                      </a:r>
                      <a:r>
                        <a:rPr lang="es-AR" sz="2400" b="1" dirty="0" smtClean="0"/>
                        <a:t>, V. </a:t>
                      </a:r>
                      <a:r>
                        <a:rPr lang="es-AR" sz="2400" b="1" dirty="0" err="1" smtClean="0"/>
                        <a:t>ashei</a:t>
                      </a:r>
                      <a:r>
                        <a:rPr lang="es-AR" sz="2400" b="1" dirty="0" smtClean="0"/>
                        <a:t> y </a:t>
                      </a:r>
                      <a:r>
                        <a:rPr lang="es-AR" sz="2400" b="1" dirty="0" err="1" smtClean="0"/>
                        <a:t>V.darrowi</a:t>
                      </a:r>
                      <a:r>
                        <a:rPr lang="es-AR" sz="2400" b="1" dirty="0" smtClean="0"/>
                        <a:t>. Están adaptados a climas más templados (entre 200 y 600 horas de frío) </a:t>
                      </a:r>
                      <a:endParaRPr lang="es-AR" sz="2400" b="1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1059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28662" y="928670"/>
            <a:ext cx="1600200" cy="108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6 Rectángulo"/>
          <p:cNvSpPr/>
          <p:nvPr/>
        </p:nvSpPr>
        <p:spPr>
          <a:xfrm>
            <a:off x="4000496" y="928670"/>
            <a:ext cx="300114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AR" sz="3200" i="1" dirty="0" smtClean="0"/>
              <a:t>V. </a:t>
            </a:r>
            <a:r>
              <a:rPr lang="es-AR" sz="3200" i="1" dirty="0" err="1" smtClean="0"/>
              <a:t>corymbosum</a:t>
            </a:r>
            <a:endParaRPr lang="es-AR" sz="3200" i="1" dirty="0"/>
          </a:p>
        </p:txBody>
      </p:sp>
      <p:sp>
        <p:nvSpPr>
          <p:cNvPr id="8" name="7 CuadroTexto"/>
          <p:cNvSpPr txBox="1"/>
          <p:nvPr/>
        </p:nvSpPr>
        <p:spPr>
          <a:xfrm>
            <a:off x="4071934" y="1571612"/>
            <a:ext cx="30700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b="1" dirty="0" smtClean="0"/>
              <a:t>Arándano alto o </a:t>
            </a:r>
            <a:r>
              <a:rPr lang="es-AR" b="1" dirty="0" err="1" smtClean="0"/>
              <a:t>Highbush</a:t>
            </a:r>
            <a:endParaRPr lang="es-AR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92150"/>
            <a:ext cx="9144000" cy="523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16 CuadroTexto"/>
          <p:cNvSpPr txBox="1"/>
          <p:nvPr/>
        </p:nvSpPr>
        <p:spPr>
          <a:xfrm>
            <a:off x="214282" y="214290"/>
            <a:ext cx="11430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b="1" dirty="0" smtClean="0">
                <a:solidFill>
                  <a:schemeClr val="bg1"/>
                </a:solidFill>
              </a:rPr>
              <a:t>CIICB</a:t>
            </a:r>
          </a:p>
          <a:p>
            <a:r>
              <a:rPr lang="es-AR" b="1" dirty="0" smtClean="0">
                <a:solidFill>
                  <a:schemeClr val="bg1"/>
                </a:solidFill>
              </a:rPr>
              <a:t> 2017</a:t>
            </a:r>
            <a:endParaRPr lang="es-AR" b="1" dirty="0">
              <a:solidFill>
                <a:schemeClr val="bg1"/>
              </a:solidFill>
            </a:endParaRPr>
          </a:p>
        </p:txBody>
      </p:sp>
      <p:graphicFrame>
        <p:nvGraphicFramePr>
          <p:cNvPr id="4" name="3 Tabla"/>
          <p:cNvGraphicFramePr>
            <a:graphicFrameLocks noGrp="1"/>
          </p:cNvGraphicFramePr>
          <p:nvPr/>
        </p:nvGraphicFramePr>
        <p:xfrm>
          <a:off x="857224" y="857232"/>
          <a:ext cx="7786742" cy="40760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95581"/>
                <a:gridCol w="2595580"/>
                <a:gridCol w="2595581"/>
              </a:tblGrid>
              <a:tr h="1424324">
                <a:tc gridSpan="3">
                  <a:txBody>
                    <a:bodyPr/>
                    <a:lstStyle/>
                    <a:p>
                      <a:endParaRPr lang="es-AR" dirty="0"/>
                    </a:p>
                  </a:txBody>
                  <a:tcPr>
                    <a:solidFill>
                      <a:srgbClr val="0080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</a:tr>
              <a:tr h="741680">
                <a:tc gridSpan="3">
                  <a:txBody>
                    <a:bodyPr/>
                    <a:lstStyle/>
                    <a:p>
                      <a:pPr algn="just"/>
                      <a:r>
                        <a:rPr lang="es-AR" sz="2400" b="1" dirty="0" smtClean="0"/>
                        <a:t>Son los más plantados a nivel mundial, existiendo un número muy importante de variedades en este grupo</a:t>
                      </a:r>
                      <a:endParaRPr lang="es-AR" sz="2400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s-AR" sz="2400" b="1" cap="all" baseline="0" dirty="0" smtClean="0"/>
                        <a:t>tardías</a:t>
                      </a:r>
                      <a:endParaRPr lang="es-AR" sz="2400" b="1" cap="all" baseline="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s-AR" sz="2400" b="1" cap="all" baseline="0" dirty="0" smtClean="0"/>
                        <a:t>Muy tardías</a:t>
                      </a:r>
                      <a:endParaRPr lang="es-AR" sz="2400" b="1" cap="all" baseline="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s-AR" sz="2400" b="1" cap="all" baseline="0" dirty="0"/>
                    </a:p>
                  </a:txBody>
                  <a:tcPr/>
                </a:tc>
              </a:tr>
              <a:tr h="342900">
                <a:tc>
                  <a:txBody>
                    <a:bodyPr/>
                    <a:lstStyle/>
                    <a:p>
                      <a:pPr algn="ctr"/>
                      <a:r>
                        <a:rPr lang="es-AR" sz="2400" b="1" cap="none" baseline="0" dirty="0" err="1" smtClean="0"/>
                        <a:t>Duke</a:t>
                      </a:r>
                      <a:endParaRPr lang="es-AR" sz="2400" b="1" cap="none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2400" b="1" cap="none" baseline="0" dirty="0" err="1" smtClean="0"/>
                        <a:t>Bluejay</a:t>
                      </a:r>
                      <a:endParaRPr lang="es-AR" sz="2400" b="1" cap="none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2400" b="1" cap="none" baseline="0" dirty="0" smtClean="0"/>
                        <a:t>Chandler</a:t>
                      </a:r>
                      <a:endParaRPr lang="es-AR" sz="2400" b="1" cap="none" baseline="0" dirty="0"/>
                    </a:p>
                  </a:txBody>
                  <a:tcPr/>
                </a:tc>
              </a:tr>
              <a:tr h="228600">
                <a:tc>
                  <a:txBody>
                    <a:bodyPr/>
                    <a:lstStyle/>
                    <a:p>
                      <a:pPr algn="ctr"/>
                      <a:r>
                        <a:rPr lang="es-AR" sz="2400" b="1" cap="none" baseline="0" dirty="0" err="1" smtClean="0"/>
                        <a:t>Legacy</a:t>
                      </a:r>
                      <a:endParaRPr lang="es-AR" sz="2400" b="1" cap="none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2400" b="1" cap="none" baseline="0" dirty="0" err="1" smtClean="0"/>
                        <a:t>Bluegold</a:t>
                      </a:r>
                      <a:endParaRPr lang="es-AR" sz="2400" b="1" cap="none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2400" b="1" cap="none" baseline="0" dirty="0" err="1" smtClean="0"/>
                        <a:t>Elliot</a:t>
                      </a:r>
                      <a:endParaRPr lang="es-AR" sz="2400" b="1" cap="none" baseline="0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s-AR" sz="2400" b="1" cap="none" baseline="0" dirty="0" err="1" smtClean="0"/>
                        <a:t>Bluecrop</a:t>
                      </a:r>
                      <a:endParaRPr lang="es-AR" sz="2400" b="1" cap="none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2400" b="1" cap="none" baseline="0" dirty="0" err="1" smtClean="0"/>
                        <a:t>Brigitta</a:t>
                      </a:r>
                      <a:endParaRPr lang="es-AR" sz="2400" b="1" cap="none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AR" sz="2400" b="1" cap="none" baseline="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28662" y="928670"/>
            <a:ext cx="1600200" cy="108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7 CuadroTexto"/>
          <p:cNvSpPr txBox="1"/>
          <p:nvPr/>
        </p:nvSpPr>
        <p:spPr>
          <a:xfrm>
            <a:off x="4357686" y="1571612"/>
            <a:ext cx="2454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b="1" dirty="0" smtClean="0"/>
              <a:t>Arándanos del Norte</a:t>
            </a:r>
            <a:endParaRPr lang="es-AR" b="1" dirty="0"/>
          </a:p>
        </p:txBody>
      </p:sp>
      <p:sp>
        <p:nvSpPr>
          <p:cNvPr id="9" name="8 Rectángulo"/>
          <p:cNvSpPr/>
          <p:nvPr/>
        </p:nvSpPr>
        <p:spPr>
          <a:xfrm>
            <a:off x="3714744" y="1142984"/>
            <a:ext cx="365837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AR" sz="2400" b="1" cap="all" dirty="0" err="1" smtClean="0"/>
              <a:t>Northern</a:t>
            </a:r>
            <a:r>
              <a:rPr lang="es-AR" sz="2400" b="1" cap="all" dirty="0" smtClean="0"/>
              <a:t> </a:t>
            </a:r>
            <a:r>
              <a:rPr lang="es-AR" sz="2400" b="1" cap="all" dirty="0" err="1" smtClean="0"/>
              <a:t>highbush</a:t>
            </a:r>
            <a:endParaRPr lang="es-AR" sz="2400" b="1" cap="all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16 CuadroTexto"/>
          <p:cNvSpPr txBox="1"/>
          <p:nvPr/>
        </p:nvSpPr>
        <p:spPr>
          <a:xfrm>
            <a:off x="214282" y="214290"/>
            <a:ext cx="11430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b="1" dirty="0" smtClean="0">
                <a:solidFill>
                  <a:schemeClr val="bg1"/>
                </a:solidFill>
              </a:rPr>
              <a:t>CIICB</a:t>
            </a:r>
          </a:p>
          <a:p>
            <a:r>
              <a:rPr lang="es-AR" b="1" dirty="0" smtClean="0">
                <a:solidFill>
                  <a:schemeClr val="bg1"/>
                </a:solidFill>
              </a:rPr>
              <a:t> 2017</a:t>
            </a:r>
            <a:endParaRPr lang="es-AR" b="1" dirty="0">
              <a:solidFill>
                <a:schemeClr val="bg1"/>
              </a:solidFill>
            </a:endParaRPr>
          </a:p>
        </p:txBody>
      </p:sp>
      <p:graphicFrame>
        <p:nvGraphicFramePr>
          <p:cNvPr id="4" name="3 Tabla"/>
          <p:cNvGraphicFramePr>
            <a:graphicFrameLocks noGrp="1"/>
          </p:cNvGraphicFramePr>
          <p:nvPr/>
        </p:nvGraphicFramePr>
        <p:xfrm>
          <a:off x="857224" y="857232"/>
          <a:ext cx="7786742" cy="49904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95581"/>
                <a:gridCol w="2595580"/>
                <a:gridCol w="2595581"/>
              </a:tblGrid>
              <a:tr h="1424324">
                <a:tc gridSpan="3">
                  <a:txBody>
                    <a:bodyPr/>
                    <a:lstStyle/>
                    <a:p>
                      <a:endParaRPr lang="es-AR" dirty="0"/>
                    </a:p>
                  </a:txBody>
                  <a:tcPr>
                    <a:solidFill>
                      <a:srgbClr val="0080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</a:tr>
              <a:tr h="741680">
                <a:tc gridSpan="3">
                  <a:txBody>
                    <a:bodyPr/>
                    <a:lstStyle/>
                    <a:p>
                      <a:pPr algn="just"/>
                      <a:r>
                        <a:rPr lang="es-AR" sz="2400" b="1" dirty="0" smtClean="0"/>
                        <a:t>Dentro de éste grupo se encuentran la mayoría de la variedades comerciales plantadas en Argentina y Uruguay</a:t>
                      </a:r>
                      <a:endParaRPr lang="es-AR" sz="2400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s-AR" sz="2400" b="1" cap="all" baseline="0" dirty="0" smtClean="0"/>
                        <a:t>MUY TEMPRANAS</a:t>
                      </a:r>
                      <a:endParaRPr lang="es-AR" sz="2400" b="1" cap="all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2400" b="1" cap="all" baseline="0" dirty="0" smtClean="0"/>
                        <a:t>TEMPRANAS</a:t>
                      </a:r>
                      <a:endParaRPr lang="es-AR" sz="2400" b="1" cap="all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2400" b="1" cap="all" baseline="0" dirty="0" smtClean="0"/>
                        <a:t>DE ESTACIÓN</a:t>
                      </a:r>
                      <a:endParaRPr lang="es-AR" sz="2400" b="1" cap="all" baseline="0" dirty="0"/>
                    </a:p>
                  </a:txBody>
                  <a:tcPr/>
                </a:tc>
              </a:tr>
              <a:tr h="342900">
                <a:tc>
                  <a:txBody>
                    <a:bodyPr/>
                    <a:lstStyle/>
                    <a:p>
                      <a:pPr algn="ctr"/>
                      <a:r>
                        <a:rPr lang="es-AR" sz="2400" b="1" cap="none" baseline="0" dirty="0" err="1" smtClean="0"/>
                        <a:t>Snowchaser</a:t>
                      </a:r>
                      <a:endParaRPr lang="es-AR" sz="2400" b="1" cap="none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2400" b="1" cap="none" baseline="0" dirty="0" err="1" smtClean="0"/>
                        <a:t>Sapphire</a:t>
                      </a:r>
                      <a:endParaRPr lang="es-AR" sz="2400" b="1" cap="none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2400" b="1" cap="none" baseline="0" dirty="0" err="1" smtClean="0"/>
                        <a:t>Southern</a:t>
                      </a:r>
                      <a:r>
                        <a:rPr lang="es-AR" sz="2400" b="1" cap="none" baseline="0" dirty="0" smtClean="0"/>
                        <a:t> Belle</a:t>
                      </a:r>
                      <a:endParaRPr lang="es-AR" sz="2400" b="1" cap="none" baseline="0" dirty="0"/>
                    </a:p>
                  </a:txBody>
                  <a:tcPr/>
                </a:tc>
              </a:tr>
              <a:tr h="228600">
                <a:tc>
                  <a:txBody>
                    <a:bodyPr/>
                    <a:lstStyle/>
                    <a:p>
                      <a:pPr algn="ctr"/>
                      <a:r>
                        <a:rPr lang="es-AR" sz="2400" b="1" cap="none" baseline="0" dirty="0" err="1" smtClean="0"/>
                        <a:t>Primadonna</a:t>
                      </a:r>
                      <a:endParaRPr lang="es-AR" sz="2400" b="1" cap="none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2400" b="1" cap="none" baseline="0" dirty="0" err="1" smtClean="0"/>
                        <a:t>Jewel</a:t>
                      </a:r>
                      <a:endParaRPr lang="es-AR" sz="2400" b="1" cap="none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2400" b="1" cap="none" baseline="0" dirty="0" err="1" smtClean="0"/>
                        <a:t>Southmoon</a:t>
                      </a:r>
                      <a:endParaRPr lang="es-AR" sz="2400" b="1" cap="none" baseline="0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s-AR" sz="2400" b="1" cap="none" baseline="0" dirty="0" err="1" smtClean="0"/>
                        <a:t>Springhigh</a:t>
                      </a:r>
                      <a:endParaRPr lang="es-AR" sz="2400" b="1" cap="none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2400" b="1" cap="none" baseline="0" dirty="0" err="1" smtClean="0"/>
                        <a:t>Esmerald</a:t>
                      </a:r>
                      <a:endParaRPr lang="es-AR" sz="2400" b="1" cap="none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2400" b="1" cap="none" baseline="0" dirty="0" err="1" smtClean="0"/>
                        <a:t>Camellia</a:t>
                      </a:r>
                      <a:endParaRPr lang="es-AR" sz="2400" b="1" cap="none" baseline="0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s-AR" sz="2400" b="1" cap="none" baseline="0" dirty="0" err="1" smtClean="0"/>
                        <a:t>Rebel</a:t>
                      </a:r>
                      <a:endParaRPr lang="es-AR" sz="2400" b="1" cap="none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2400" b="1" cap="none" baseline="0" dirty="0" smtClean="0"/>
                        <a:t>Start</a:t>
                      </a:r>
                      <a:endParaRPr lang="es-AR" sz="2400" b="1" cap="none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2400" b="1" cap="none" baseline="0" dirty="0" err="1" smtClean="0"/>
                        <a:t>Palmetto</a:t>
                      </a:r>
                      <a:endParaRPr lang="es-AR" sz="2400" b="1" cap="none" baseline="0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endParaRPr lang="es-AR" sz="2400" b="1" cap="none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2400" b="1" cap="none" baseline="0" dirty="0" err="1" smtClean="0"/>
                        <a:t>Abundance</a:t>
                      </a:r>
                      <a:endParaRPr lang="es-AR" sz="2400" b="1" cap="none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AR" sz="2400" b="1" cap="none" baseline="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28662" y="928670"/>
            <a:ext cx="1600200" cy="108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7 CuadroTexto"/>
          <p:cNvSpPr txBox="1"/>
          <p:nvPr/>
        </p:nvSpPr>
        <p:spPr>
          <a:xfrm>
            <a:off x="4286248" y="1571612"/>
            <a:ext cx="2236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b="1" dirty="0" smtClean="0"/>
              <a:t>Arándanos del Sur</a:t>
            </a:r>
            <a:endParaRPr lang="es-AR" b="1" dirty="0"/>
          </a:p>
        </p:txBody>
      </p:sp>
      <p:sp>
        <p:nvSpPr>
          <p:cNvPr id="9" name="8 Rectángulo"/>
          <p:cNvSpPr/>
          <p:nvPr/>
        </p:nvSpPr>
        <p:spPr>
          <a:xfrm>
            <a:off x="3714744" y="1142984"/>
            <a:ext cx="36407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AR" sz="2400" b="1" cap="all" dirty="0" err="1" smtClean="0"/>
              <a:t>SOUthern</a:t>
            </a:r>
            <a:r>
              <a:rPr lang="es-AR" sz="2400" b="1" cap="all" dirty="0" smtClean="0"/>
              <a:t> </a:t>
            </a:r>
            <a:r>
              <a:rPr lang="es-AR" sz="2400" b="1" cap="all" dirty="0" err="1" smtClean="0"/>
              <a:t>highbush</a:t>
            </a:r>
            <a:endParaRPr lang="es-AR" sz="2400" b="1" cap="all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16 CuadroTexto"/>
          <p:cNvSpPr txBox="1"/>
          <p:nvPr/>
        </p:nvSpPr>
        <p:spPr>
          <a:xfrm>
            <a:off x="214282" y="214290"/>
            <a:ext cx="11430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b="1" dirty="0" smtClean="0">
                <a:solidFill>
                  <a:schemeClr val="bg1"/>
                </a:solidFill>
              </a:rPr>
              <a:t>CIICB</a:t>
            </a:r>
          </a:p>
          <a:p>
            <a:r>
              <a:rPr lang="es-AR" b="1" dirty="0" smtClean="0">
                <a:solidFill>
                  <a:schemeClr val="bg1"/>
                </a:solidFill>
              </a:rPr>
              <a:t> 2017</a:t>
            </a:r>
            <a:endParaRPr lang="es-AR" b="1" dirty="0">
              <a:solidFill>
                <a:schemeClr val="bg1"/>
              </a:solidFill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500034" y="928670"/>
            <a:ext cx="1749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b="1" dirty="0" smtClean="0"/>
              <a:t>Horas de frío: </a:t>
            </a:r>
            <a:endParaRPr lang="es-AR" b="1" dirty="0"/>
          </a:p>
        </p:txBody>
      </p:sp>
      <p:sp>
        <p:nvSpPr>
          <p:cNvPr id="7" name="6 CuadroTexto"/>
          <p:cNvSpPr txBox="1"/>
          <p:nvPr/>
        </p:nvSpPr>
        <p:spPr>
          <a:xfrm>
            <a:off x="2214546" y="857232"/>
            <a:ext cx="66069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b="1" dirty="0" smtClean="0"/>
              <a:t>la mejor forma de cuantificar el frío invernal es mediante las Horas de frío, (</a:t>
            </a:r>
            <a:r>
              <a:rPr lang="es-MX" b="1" dirty="0" err="1" smtClean="0"/>
              <a:t>Weinberger</a:t>
            </a:r>
            <a:r>
              <a:rPr lang="es-MX" b="1" dirty="0" smtClean="0"/>
              <a:t>, 1950) que considera las horas que la temperatura está por debajo de 7,2 C°.</a:t>
            </a:r>
            <a:endParaRPr lang="es-AR" b="1" dirty="0" smtClean="0"/>
          </a:p>
        </p:txBody>
      </p:sp>
      <p:sp>
        <p:nvSpPr>
          <p:cNvPr id="11469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AR"/>
          </a:p>
        </p:txBody>
      </p:sp>
      <p:sp>
        <p:nvSpPr>
          <p:cNvPr id="114691" name="Rectangle 3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AR"/>
          </a:p>
        </p:txBody>
      </p:sp>
      <p:sp>
        <p:nvSpPr>
          <p:cNvPr id="114692" name="Rectangle 4"/>
          <p:cNvSpPr>
            <a:spLocks noChangeArrowheads="1"/>
          </p:cNvSpPr>
          <p:nvPr/>
        </p:nvSpPr>
        <p:spPr bwMode="auto">
          <a:xfrm>
            <a:off x="5000628" y="2071678"/>
            <a:ext cx="3929090" cy="4031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MX" sz="1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Calibri" pitchFamily="34" charset="0"/>
              </a:rPr>
              <a:t>Esto producirá tres aspectos en las plantas y su floración, muy importantes y que repercutirán en la cosecha.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AR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MX" sz="1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Calibri" pitchFamily="34" charset="0"/>
              </a:rPr>
              <a:t>a.- Al acumularse más frío, todas la yemas de flor deben abrir y por lo tanto, un mayor potencial de producción.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AR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MX" sz="1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Calibri" pitchFamily="34" charset="0"/>
              </a:rPr>
              <a:t>b.- Cosecha más concentrada, porque la floración así lo será, al producirse la misma con los primeros días de calor en esta época.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AR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MX" sz="1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Calibri" pitchFamily="34" charset="0"/>
              </a:rPr>
              <a:t>c.- Atraso en el inicio de la cosecha.</a:t>
            </a:r>
            <a:endParaRPr kumimoji="0" lang="es-MX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1142976" y="5929330"/>
            <a:ext cx="2246384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AR" sz="1200" b="1" dirty="0" smtClean="0"/>
              <a:t>Gentileza de: </a:t>
            </a:r>
          </a:p>
          <a:p>
            <a:r>
              <a:rPr lang="es-AR" sz="1200" b="1" dirty="0" smtClean="0"/>
              <a:t>Ing. </a:t>
            </a:r>
            <a:r>
              <a:rPr lang="es-AR" sz="1200" b="1" dirty="0" err="1" smtClean="0"/>
              <a:t>Agr</a:t>
            </a:r>
            <a:r>
              <a:rPr lang="es-AR" sz="1200" b="1" dirty="0" smtClean="0"/>
              <a:t>. Gonzalo </a:t>
            </a:r>
            <a:r>
              <a:rPr lang="es-AR" sz="1200" b="1" dirty="0" err="1" smtClean="0"/>
              <a:t>Carlazara</a:t>
            </a:r>
            <a:r>
              <a:rPr lang="es-AR" dirty="0" smtClean="0"/>
              <a:t>.</a:t>
            </a:r>
            <a:endParaRPr lang="es-AR" dirty="0"/>
          </a:p>
        </p:txBody>
      </p:sp>
      <p:graphicFrame>
        <p:nvGraphicFramePr>
          <p:cNvPr id="10" name="1 Gráfico"/>
          <p:cNvGraphicFramePr/>
          <p:nvPr/>
        </p:nvGraphicFramePr>
        <p:xfrm>
          <a:off x="500034" y="2000240"/>
          <a:ext cx="4500594" cy="3571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AR"/>
          </a:p>
        </p:txBody>
      </p:sp>
      <p:sp>
        <p:nvSpPr>
          <p:cNvPr id="114691" name="Rectangle 3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AR"/>
          </a:p>
        </p:txBody>
      </p:sp>
      <p:sp>
        <p:nvSpPr>
          <p:cNvPr id="114692" name="Rectangle 4"/>
          <p:cNvSpPr>
            <a:spLocks noChangeArrowheads="1"/>
          </p:cNvSpPr>
          <p:nvPr/>
        </p:nvSpPr>
        <p:spPr bwMode="auto">
          <a:xfrm>
            <a:off x="3214678" y="500042"/>
            <a:ext cx="5214974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v"/>
              <a:tabLst/>
            </a:pPr>
            <a:r>
              <a:rPr kumimoji="0" lang="es-MX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Calibri" pitchFamily="34" charset="0"/>
              </a:rPr>
              <a:t> 20%</a:t>
            </a:r>
            <a:r>
              <a:rPr kumimoji="0" lang="es-MX" b="1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Calibri" pitchFamily="34" charset="0"/>
              </a:rPr>
              <a:t> superficie plantada</a:t>
            </a:r>
          </a:p>
          <a:p>
            <a:pPr lvl="0" algn="just">
              <a:buFont typeface="Wingdings" pitchFamily="2" charset="2"/>
              <a:buChar char="v"/>
            </a:pPr>
            <a:r>
              <a:rPr kumimoji="0" lang="es-MX" b="1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Calibri" pitchFamily="34" charset="0"/>
              </a:rPr>
              <a:t>  </a:t>
            </a:r>
            <a:r>
              <a:rPr lang="es-AR" b="1" dirty="0" smtClean="0"/>
              <a:t>excelente adaptación a la región</a:t>
            </a:r>
          </a:p>
          <a:p>
            <a:pPr algn="just">
              <a:buFont typeface="Wingdings" pitchFamily="2" charset="2"/>
              <a:buChar char="v"/>
            </a:pPr>
            <a:r>
              <a:rPr kumimoji="0" lang="es-AR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es-AR" b="1" dirty="0" smtClean="0"/>
              <a:t>aportando fruta temprana en el mes de septiembre y octubre.</a:t>
            </a:r>
          </a:p>
          <a:p>
            <a:pPr lvl="0" algn="just">
              <a:buFont typeface="Wingdings" pitchFamily="2" charset="2"/>
              <a:buChar char="v"/>
            </a:pPr>
            <a:r>
              <a:rPr kumimoji="0" lang="es-MX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es-AR" b="1" dirty="0" smtClean="0"/>
              <a:t>En la semana 35, se ha comenzado la cosecha de exportación 29/8 al 03/9/16</a:t>
            </a:r>
          </a:p>
          <a:p>
            <a:pPr algn="just">
              <a:buFont typeface="Wingdings" pitchFamily="2" charset="2"/>
              <a:buChar char="v"/>
            </a:pPr>
            <a:r>
              <a:rPr kumimoji="0" lang="es-AR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es-AR" b="1" dirty="0" smtClean="0"/>
              <a:t>el </a:t>
            </a:r>
            <a:r>
              <a:rPr lang="es-AR" b="1" dirty="0" err="1" smtClean="0"/>
              <a:t>peak</a:t>
            </a:r>
            <a:r>
              <a:rPr lang="es-AR" b="1" dirty="0" smtClean="0"/>
              <a:t> de esta variedad será para la semana 40 y 41.</a:t>
            </a:r>
          </a:p>
          <a:p>
            <a:pPr lvl="0" algn="just">
              <a:buFont typeface="Wingdings" pitchFamily="2" charset="2"/>
              <a:buChar char="v"/>
            </a:pPr>
            <a:endParaRPr kumimoji="0" lang="es-MX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9 Rectángulo"/>
          <p:cNvSpPr/>
          <p:nvPr/>
        </p:nvSpPr>
        <p:spPr>
          <a:xfrm>
            <a:off x="285720" y="500042"/>
            <a:ext cx="27110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AR" b="1" dirty="0" smtClean="0"/>
              <a:t>Variedad </a:t>
            </a:r>
            <a:r>
              <a:rPr lang="es-AR" b="1" dirty="0" err="1" smtClean="0"/>
              <a:t>Snowchaser</a:t>
            </a:r>
            <a:r>
              <a:rPr lang="es-AR" b="1" dirty="0" smtClean="0"/>
              <a:t>:</a:t>
            </a:r>
            <a:r>
              <a:rPr lang="es-AR" dirty="0" smtClean="0"/>
              <a:t> </a:t>
            </a:r>
            <a:endParaRPr lang="es-AR" dirty="0"/>
          </a:p>
        </p:txBody>
      </p:sp>
      <p:sp>
        <p:nvSpPr>
          <p:cNvPr id="11" name="10 Rectángulo"/>
          <p:cNvSpPr/>
          <p:nvPr/>
        </p:nvSpPr>
        <p:spPr>
          <a:xfrm>
            <a:off x="285720" y="2988230"/>
            <a:ext cx="21981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AR" b="1" dirty="0" smtClean="0"/>
              <a:t>Variedad </a:t>
            </a:r>
            <a:r>
              <a:rPr lang="es-AR" b="1" dirty="0" err="1" smtClean="0"/>
              <a:t>Emerald</a:t>
            </a:r>
            <a:r>
              <a:rPr lang="es-AR" b="1" dirty="0" smtClean="0"/>
              <a:t>:</a:t>
            </a:r>
            <a:endParaRPr lang="es-AR" dirty="0"/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3214678" y="3017595"/>
            <a:ext cx="5214974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v"/>
              <a:tabLst/>
            </a:pPr>
            <a:r>
              <a:rPr kumimoji="0" lang="es-MX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Calibri" pitchFamily="34" charset="0"/>
              </a:rPr>
              <a:t> 25%</a:t>
            </a:r>
            <a:r>
              <a:rPr kumimoji="0" lang="es-MX" b="1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Calibri" pitchFamily="34" charset="0"/>
              </a:rPr>
              <a:t> superficie plantada y más del 30% de la producción</a:t>
            </a:r>
          </a:p>
          <a:p>
            <a:pPr algn="just">
              <a:buFont typeface="Wingdings" pitchFamily="2" charset="2"/>
              <a:buChar char="v"/>
            </a:pPr>
            <a:r>
              <a:rPr kumimoji="0" lang="es-MX" b="1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Calibri" pitchFamily="34" charset="0"/>
              </a:rPr>
              <a:t> En estos días </a:t>
            </a:r>
            <a:r>
              <a:rPr lang="es-AR" b="1" dirty="0" smtClean="0"/>
              <a:t>los frutos tienen entre 12 a 14 mm. Se prevé que los primeros frutos estén para fines de septiembre  y el </a:t>
            </a:r>
            <a:r>
              <a:rPr lang="es-AR" b="1" dirty="0" err="1" smtClean="0"/>
              <a:t>peack</a:t>
            </a:r>
            <a:r>
              <a:rPr lang="es-AR" b="1" dirty="0" smtClean="0"/>
              <a:t> para la semana 43/44. </a:t>
            </a:r>
            <a:endParaRPr kumimoji="0" lang="es-MX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0531" name="Rectangle 3"/>
          <p:cNvSpPr>
            <a:spLocks noChangeArrowheads="1"/>
          </p:cNvSpPr>
          <p:nvPr/>
        </p:nvSpPr>
        <p:spPr bwMode="auto">
          <a:xfrm>
            <a:off x="357158" y="5072074"/>
            <a:ext cx="8600431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AR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El resto de las variedades: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AR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lvl="1" algn="just" eaLnBrk="0" hangingPunct="0">
              <a:buFont typeface="Wingdings" pitchFamily="2" charset="2"/>
              <a:buChar char="Ø"/>
            </a:pPr>
            <a:r>
              <a:rPr kumimoji="0" lang="es-AR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O’neal</a:t>
            </a:r>
            <a:r>
              <a:rPr kumimoji="0" lang="es-AR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:   está en el fin de la floración y  cuaje y frutos tamaño arveja.</a:t>
            </a:r>
            <a:endParaRPr kumimoji="0" lang="es-AR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lvl="1" algn="just" eaLnBrk="0" hangingPunct="0">
              <a:buFont typeface="Wingdings" pitchFamily="2" charset="2"/>
              <a:buChar char="Ø"/>
            </a:pPr>
            <a:r>
              <a:rPr kumimoji="0" lang="es-AR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Jewel</a:t>
            </a:r>
            <a:r>
              <a:rPr kumimoji="0" lang="es-AR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: Fruta totalmente cuajada y en pleno crecimiento 8 a 12 mm.</a:t>
            </a:r>
            <a:endParaRPr kumimoji="0" lang="es-AR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lvl="1" algn="just" eaLnBrk="0" hangingPunct="0">
              <a:buFont typeface="Wingdings" pitchFamily="2" charset="2"/>
              <a:buChar char="Ø"/>
            </a:pPr>
            <a:r>
              <a:rPr kumimoji="0" lang="es-AR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Star</a:t>
            </a:r>
            <a:r>
              <a:rPr kumimoji="0" lang="es-AR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: está en el fin de la floración y  cuaje y frutos tamaño de 6 a 8 mm.</a:t>
            </a:r>
            <a:endParaRPr kumimoji="0" lang="es-AR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4950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136367">
            <a:off x="890836" y="831056"/>
            <a:ext cx="1785918" cy="22945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950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14414" y="3500438"/>
            <a:ext cx="1000132" cy="14983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AR"/>
          </a:p>
        </p:txBody>
      </p:sp>
      <p:sp>
        <p:nvSpPr>
          <p:cNvPr id="114691" name="Rectangle 3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AR"/>
          </a:p>
        </p:txBody>
      </p:sp>
      <p:pic>
        <p:nvPicPr>
          <p:cNvPr id="13" name="Picture 8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500306"/>
            <a:ext cx="9144000" cy="2791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13 Rectángulo"/>
          <p:cNvSpPr/>
          <p:nvPr/>
        </p:nvSpPr>
        <p:spPr>
          <a:xfrm>
            <a:off x="1357290" y="642918"/>
            <a:ext cx="628654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sz="2000" b="1" dirty="0" smtClean="0"/>
              <a:t>Calendario de producción mundial de arándanos</a:t>
            </a:r>
            <a:endParaRPr lang="es-AR" sz="20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AR"/>
          </a:p>
        </p:txBody>
      </p:sp>
      <p:sp>
        <p:nvSpPr>
          <p:cNvPr id="114691" name="Rectangle 3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AR"/>
          </a:p>
        </p:txBody>
      </p:sp>
      <p:sp>
        <p:nvSpPr>
          <p:cNvPr id="36" name="35 Elipse"/>
          <p:cNvSpPr/>
          <p:nvPr/>
        </p:nvSpPr>
        <p:spPr>
          <a:xfrm>
            <a:off x="1800000" y="720000"/>
            <a:ext cx="5400000" cy="5400000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37" name="36 Elipse"/>
          <p:cNvSpPr/>
          <p:nvPr/>
        </p:nvSpPr>
        <p:spPr>
          <a:xfrm>
            <a:off x="1800000" y="720000"/>
            <a:ext cx="5400000" cy="5400000"/>
          </a:xfrm>
          <a:prstGeom prst="ellipse">
            <a:avLst/>
          </a:prstGeom>
          <a:blipFill>
            <a:blip r:embed="rId4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  <p:sp>
        <p:nvSpPr>
          <p:cNvPr id="38" name="37 Elipse"/>
          <p:cNvSpPr/>
          <p:nvPr/>
        </p:nvSpPr>
        <p:spPr>
          <a:xfrm>
            <a:off x="1800000" y="720000"/>
            <a:ext cx="5400000" cy="5400000"/>
          </a:xfrm>
          <a:prstGeom prst="ellipse">
            <a:avLst/>
          </a:prstGeom>
          <a:blipFill>
            <a:blip r:embed="rId5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39" name="38 Elipse"/>
          <p:cNvSpPr/>
          <p:nvPr/>
        </p:nvSpPr>
        <p:spPr>
          <a:xfrm>
            <a:off x="1800000" y="720000"/>
            <a:ext cx="5400000" cy="5400000"/>
          </a:xfrm>
          <a:prstGeom prst="ellipse">
            <a:avLst/>
          </a:prstGeom>
          <a:blipFill>
            <a:blip r:embed="rId6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40" name="39 Elipse"/>
          <p:cNvSpPr/>
          <p:nvPr/>
        </p:nvSpPr>
        <p:spPr>
          <a:xfrm>
            <a:off x="1800000" y="720000"/>
            <a:ext cx="5400000" cy="5400000"/>
          </a:xfrm>
          <a:prstGeom prst="ellipse">
            <a:avLst/>
          </a:prstGeom>
          <a:blipFill>
            <a:blip r:embed="rId7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41" name="40 Elipse"/>
          <p:cNvSpPr/>
          <p:nvPr/>
        </p:nvSpPr>
        <p:spPr>
          <a:xfrm>
            <a:off x="1800000" y="720000"/>
            <a:ext cx="5400000" cy="5400000"/>
          </a:xfrm>
          <a:prstGeom prst="ellipse">
            <a:avLst/>
          </a:prstGeom>
          <a:blipFill>
            <a:blip r:embed="rId8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42" name="41 Elipse"/>
          <p:cNvSpPr/>
          <p:nvPr/>
        </p:nvSpPr>
        <p:spPr>
          <a:xfrm>
            <a:off x="1800000" y="720000"/>
            <a:ext cx="5400000" cy="5400000"/>
          </a:xfrm>
          <a:prstGeom prst="ellipse">
            <a:avLst/>
          </a:prstGeom>
          <a:blipFill>
            <a:blip r:embed="rId9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35" name="34 Elipse"/>
          <p:cNvSpPr/>
          <p:nvPr/>
        </p:nvSpPr>
        <p:spPr>
          <a:xfrm>
            <a:off x="1800000" y="720000"/>
            <a:ext cx="5400000" cy="5400000"/>
          </a:xfrm>
          <a:prstGeom prst="ellipse">
            <a:avLst/>
          </a:prstGeom>
          <a:blipFill>
            <a:blip r:embed="rId10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34" name="33 Elipse"/>
          <p:cNvSpPr/>
          <p:nvPr/>
        </p:nvSpPr>
        <p:spPr>
          <a:xfrm>
            <a:off x="1800000" y="720000"/>
            <a:ext cx="5400000" cy="5400000"/>
          </a:xfrm>
          <a:prstGeom prst="ellipse">
            <a:avLst/>
          </a:prstGeom>
          <a:blipFill>
            <a:blip r:embed="rId11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5" name="24 Elipse"/>
          <p:cNvSpPr/>
          <p:nvPr/>
        </p:nvSpPr>
        <p:spPr>
          <a:xfrm>
            <a:off x="1800000" y="720000"/>
            <a:ext cx="5400000" cy="5400000"/>
          </a:xfrm>
          <a:prstGeom prst="ellipse">
            <a:avLst/>
          </a:prstGeom>
          <a:blipFill>
            <a:blip r:embed="rId12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4" name="23 Elipse"/>
          <p:cNvSpPr/>
          <p:nvPr/>
        </p:nvSpPr>
        <p:spPr>
          <a:xfrm>
            <a:off x="1800000" y="720000"/>
            <a:ext cx="5400000" cy="5400000"/>
          </a:xfrm>
          <a:prstGeom prst="ellipse">
            <a:avLst/>
          </a:prstGeom>
          <a:blipFill>
            <a:blip r:embed="rId13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3" name="22 Elipse"/>
          <p:cNvSpPr/>
          <p:nvPr/>
        </p:nvSpPr>
        <p:spPr>
          <a:xfrm>
            <a:off x="1800000" y="720000"/>
            <a:ext cx="5400000" cy="5400000"/>
          </a:xfrm>
          <a:prstGeom prst="ellipse">
            <a:avLst/>
          </a:prstGeom>
          <a:blipFill>
            <a:blip r:embed="rId14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2" name="21 Elipse"/>
          <p:cNvSpPr/>
          <p:nvPr/>
        </p:nvSpPr>
        <p:spPr>
          <a:xfrm>
            <a:off x="1800000" y="720000"/>
            <a:ext cx="5400000" cy="5400000"/>
          </a:xfrm>
          <a:prstGeom prst="ellipse">
            <a:avLst/>
          </a:prstGeom>
          <a:blipFill>
            <a:blip r:embed="rId15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  <p:sp>
        <p:nvSpPr>
          <p:cNvPr id="21" name="20 Elipse"/>
          <p:cNvSpPr/>
          <p:nvPr/>
        </p:nvSpPr>
        <p:spPr>
          <a:xfrm>
            <a:off x="1800000" y="720000"/>
            <a:ext cx="5400000" cy="5400000"/>
          </a:xfrm>
          <a:prstGeom prst="ellipse">
            <a:avLst/>
          </a:prstGeom>
          <a:blipFill>
            <a:blip r:embed="rId16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0" name="19 Elipse"/>
          <p:cNvSpPr/>
          <p:nvPr/>
        </p:nvSpPr>
        <p:spPr>
          <a:xfrm>
            <a:off x="1800000" y="720000"/>
            <a:ext cx="5400000" cy="5400000"/>
          </a:xfrm>
          <a:prstGeom prst="ellipse">
            <a:avLst/>
          </a:prstGeom>
          <a:blipFill>
            <a:blip r:embed="rId17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30" name="29 Elipse"/>
          <p:cNvSpPr/>
          <p:nvPr/>
        </p:nvSpPr>
        <p:spPr>
          <a:xfrm>
            <a:off x="1800000" y="720000"/>
            <a:ext cx="5400000" cy="5400000"/>
          </a:xfrm>
          <a:prstGeom prst="ellipse">
            <a:avLst/>
          </a:prstGeom>
          <a:blipFill>
            <a:blip r:embed="rId18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</p:cSld>
  <p:clrMapOvr>
    <a:masterClrMapping/>
  </p:clrMapOvr>
  <p:transition advClick="0" advTm="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35" grpId="0" animBg="1"/>
      <p:bldP spid="34" grpId="0" animBg="1"/>
      <p:bldP spid="25" grpId="0" animBg="1"/>
      <p:bldP spid="24" grpId="0" animBg="1"/>
      <p:bldP spid="23" grpId="0" animBg="1"/>
      <p:bldP spid="22" grpId="0" animBg="1"/>
      <p:bldP spid="21" grpId="0" animBg="1"/>
      <p:bldP spid="20" grpId="0" animBg="1"/>
      <p:bldP spid="30" grpId="0" animBg="1"/>
      <p:bldP spid="30" grpId="1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AR"/>
          </a:p>
        </p:txBody>
      </p:sp>
      <p:sp>
        <p:nvSpPr>
          <p:cNvPr id="114691" name="Rectangle 3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AR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1285860"/>
            <a:ext cx="8610600" cy="3838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7 Rectángulo"/>
          <p:cNvSpPr/>
          <p:nvPr/>
        </p:nvSpPr>
        <p:spPr>
          <a:xfrm>
            <a:off x="2428860" y="542926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AR" b="1" dirty="0" smtClean="0"/>
              <a:t>El desarrollo del fruto lleva en promedio entre 2 y 3 meses luego de la floración. </a:t>
            </a:r>
            <a:endParaRPr lang="es-AR" b="1" dirty="0"/>
          </a:p>
        </p:txBody>
      </p:sp>
      <p:sp>
        <p:nvSpPr>
          <p:cNvPr id="9" name="8 Rectángulo"/>
          <p:cNvSpPr/>
          <p:nvPr/>
        </p:nvSpPr>
        <p:spPr>
          <a:xfrm>
            <a:off x="1214414" y="285728"/>
            <a:ext cx="735811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sz="2800" b="1" dirty="0" smtClean="0"/>
              <a:t>CICLO FENOLÓGICO DEL ARÁNDANO </a:t>
            </a:r>
            <a:endParaRPr lang="es-AR" sz="2800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16 CuadroTexto"/>
          <p:cNvSpPr txBox="1"/>
          <p:nvPr/>
        </p:nvSpPr>
        <p:spPr>
          <a:xfrm>
            <a:off x="214282" y="214290"/>
            <a:ext cx="11430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b="1" dirty="0" smtClean="0">
                <a:solidFill>
                  <a:schemeClr val="bg1"/>
                </a:solidFill>
              </a:rPr>
              <a:t>CIICB</a:t>
            </a:r>
          </a:p>
          <a:p>
            <a:r>
              <a:rPr lang="es-AR" b="1" dirty="0" smtClean="0">
                <a:solidFill>
                  <a:schemeClr val="bg1"/>
                </a:solidFill>
              </a:rPr>
              <a:t> 2017</a:t>
            </a:r>
            <a:endParaRPr lang="es-AR" b="1" dirty="0">
              <a:solidFill>
                <a:schemeClr val="bg1"/>
              </a:solidFill>
            </a:endParaRPr>
          </a:p>
        </p:txBody>
      </p:sp>
      <p:pic>
        <p:nvPicPr>
          <p:cNvPr id="15053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18685" y="5000636"/>
            <a:ext cx="2553909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286644" y="1500174"/>
            <a:ext cx="1590675" cy="104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11 CuadroTexto"/>
          <p:cNvSpPr txBox="1"/>
          <p:nvPr/>
        </p:nvSpPr>
        <p:spPr>
          <a:xfrm>
            <a:off x="3000364" y="357166"/>
            <a:ext cx="26432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000" b="1" dirty="0" smtClean="0"/>
              <a:t>FRUTO:</a:t>
            </a:r>
            <a:endParaRPr lang="es-AR" sz="2000" b="1" dirty="0"/>
          </a:p>
        </p:txBody>
      </p:sp>
      <p:sp>
        <p:nvSpPr>
          <p:cNvPr id="13" name="12 CuadroTexto"/>
          <p:cNvSpPr txBox="1"/>
          <p:nvPr/>
        </p:nvSpPr>
        <p:spPr>
          <a:xfrm>
            <a:off x="428596" y="1643050"/>
            <a:ext cx="66437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 typeface="Wingdings" pitchFamily="2" charset="2"/>
              <a:buChar char="v"/>
            </a:pPr>
            <a:r>
              <a:rPr lang="es-AR" b="1" dirty="0" smtClean="0"/>
              <a:t>Los frutos se disponen en corimbos o racimos, dependiendo del cultivar se distribuyen en forma densa y más o menos compacta</a:t>
            </a:r>
            <a:endParaRPr lang="es-AR" b="1" dirty="0"/>
          </a:p>
        </p:txBody>
      </p:sp>
      <p:sp>
        <p:nvSpPr>
          <p:cNvPr id="14" name="13 CuadroTexto"/>
          <p:cNvSpPr txBox="1"/>
          <p:nvPr/>
        </p:nvSpPr>
        <p:spPr>
          <a:xfrm>
            <a:off x="642911" y="3000372"/>
            <a:ext cx="471490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 typeface="Wingdings" pitchFamily="2" charset="2"/>
              <a:buChar char="v"/>
            </a:pPr>
            <a:r>
              <a:rPr lang="es-AR" dirty="0" smtClean="0"/>
              <a:t> </a:t>
            </a:r>
            <a:r>
              <a:rPr lang="es-AR" b="1" dirty="0" smtClean="0"/>
              <a:t>Es una baya casi esférica de 0,7 a 1,05 cm, de color azul metálico, sin embargo, pasan a través de varios grados de coloración debido a la presencia incremental de las antocianinas en la epidermis y capas hipodérmicas</a:t>
            </a:r>
            <a:endParaRPr lang="es-AR" b="1" dirty="0"/>
          </a:p>
        </p:txBody>
      </p:sp>
      <p:pic>
        <p:nvPicPr>
          <p:cNvPr id="150534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15008" y="3071810"/>
            <a:ext cx="3286148" cy="18923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" name="17 CuadroTexto"/>
          <p:cNvSpPr txBox="1"/>
          <p:nvPr/>
        </p:nvSpPr>
        <p:spPr>
          <a:xfrm>
            <a:off x="714348" y="5357826"/>
            <a:ext cx="48269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Font typeface="Wingdings" pitchFamily="2" charset="2"/>
              <a:buChar char="v"/>
            </a:pPr>
            <a:r>
              <a:rPr lang="es-AR" dirty="0" smtClean="0"/>
              <a:t> </a:t>
            </a:r>
            <a:r>
              <a:rPr lang="es-AR" b="1" dirty="0" smtClean="0"/>
              <a:t>El fruto consta de una cutícula gruesa con acumulación de cera o  pruina </a:t>
            </a:r>
            <a:r>
              <a:rPr lang="es-AR" b="1" dirty="0" err="1" smtClean="0"/>
              <a:t>bloom</a:t>
            </a:r>
            <a:r>
              <a:rPr lang="es-AR" b="1" dirty="0" smtClean="0"/>
              <a:t> </a:t>
            </a:r>
            <a:endParaRPr lang="es-AR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16 CuadroTexto"/>
          <p:cNvSpPr txBox="1"/>
          <p:nvPr/>
        </p:nvSpPr>
        <p:spPr>
          <a:xfrm>
            <a:off x="214282" y="214290"/>
            <a:ext cx="11430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b="1" dirty="0" smtClean="0">
                <a:solidFill>
                  <a:schemeClr val="bg1"/>
                </a:solidFill>
              </a:rPr>
              <a:t>CIICB</a:t>
            </a:r>
          </a:p>
          <a:p>
            <a:r>
              <a:rPr lang="es-AR" b="1" dirty="0" smtClean="0">
                <a:solidFill>
                  <a:schemeClr val="bg1"/>
                </a:solidFill>
              </a:rPr>
              <a:t> 2017</a:t>
            </a:r>
            <a:endParaRPr lang="es-AR" b="1" dirty="0">
              <a:solidFill>
                <a:schemeClr val="bg1"/>
              </a:solidFill>
            </a:endParaRPr>
          </a:p>
        </p:txBody>
      </p:sp>
      <p:pic>
        <p:nvPicPr>
          <p:cNvPr id="15053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71802" y="2214554"/>
            <a:ext cx="2500330" cy="1846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11 CuadroTexto"/>
          <p:cNvSpPr txBox="1"/>
          <p:nvPr/>
        </p:nvSpPr>
        <p:spPr>
          <a:xfrm>
            <a:off x="3643306" y="285728"/>
            <a:ext cx="26432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000" b="1" dirty="0" smtClean="0"/>
              <a:t>FRUTO:</a:t>
            </a:r>
            <a:endParaRPr lang="es-AR" sz="2000" b="1" dirty="0"/>
          </a:p>
        </p:txBody>
      </p:sp>
      <p:sp>
        <p:nvSpPr>
          <p:cNvPr id="13" name="12 CuadroTexto"/>
          <p:cNvSpPr txBox="1"/>
          <p:nvPr/>
        </p:nvSpPr>
        <p:spPr>
          <a:xfrm>
            <a:off x="428596" y="1071546"/>
            <a:ext cx="83582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 typeface="Wingdings" pitchFamily="2" charset="2"/>
              <a:buChar char="v"/>
            </a:pPr>
            <a:r>
              <a:rPr lang="es-AR" b="1" dirty="0" smtClean="0"/>
              <a:t> En un corte longitudinal del mesocarpio se evidencia coloración verde claro a amarillo pálido, con disposición de lóculos alrededor del centro del fruto.</a:t>
            </a:r>
            <a:endParaRPr lang="es-AR" b="1" dirty="0"/>
          </a:p>
        </p:txBody>
      </p:sp>
      <p:sp>
        <p:nvSpPr>
          <p:cNvPr id="15" name="14 CuadroTexto"/>
          <p:cNvSpPr txBox="1"/>
          <p:nvPr/>
        </p:nvSpPr>
        <p:spPr>
          <a:xfrm>
            <a:off x="428596" y="4354305"/>
            <a:ext cx="83582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 typeface="Wingdings" pitchFamily="2" charset="2"/>
              <a:buChar char="v"/>
            </a:pPr>
            <a:r>
              <a:rPr lang="es-AR" b="1" dirty="0" smtClean="0"/>
              <a:t> Posee alrededor de unas 100 semillas. El contenido de las mismas aumenta con el grado de maduración</a:t>
            </a:r>
            <a:endParaRPr lang="es-AR" b="1" dirty="0"/>
          </a:p>
        </p:txBody>
      </p:sp>
      <p:sp>
        <p:nvSpPr>
          <p:cNvPr id="16" name="15 CuadroTexto"/>
          <p:cNvSpPr txBox="1"/>
          <p:nvPr/>
        </p:nvSpPr>
        <p:spPr>
          <a:xfrm>
            <a:off x="428596" y="5845750"/>
            <a:ext cx="83582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 typeface="Wingdings" pitchFamily="2" charset="2"/>
              <a:buChar char="v"/>
            </a:pPr>
            <a:r>
              <a:rPr lang="es-AR" b="1" dirty="0" smtClean="0"/>
              <a:t> Son frutos climatéricos pero con baja producción de Etileno</a:t>
            </a:r>
            <a:endParaRPr lang="es-AR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16 CuadroTexto"/>
          <p:cNvSpPr txBox="1"/>
          <p:nvPr/>
        </p:nvSpPr>
        <p:spPr>
          <a:xfrm>
            <a:off x="214282" y="214290"/>
            <a:ext cx="11430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b="1" dirty="0" smtClean="0">
                <a:solidFill>
                  <a:schemeClr val="bg1"/>
                </a:solidFill>
              </a:rPr>
              <a:t>CIICB</a:t>
            </a:r>
          </a:p>
          <a:p>
            <a:r>
              <a:rPr lang="es-AR" b="1" dirty="0" smtClean="0">
                <a:solidFill>
                  <a:schemeClr val="bg1"/>
                </a:solidFill>
              </a:rPr>
              <a:t> 2016</a:t>
            </a:r>
            <a:endParaRPr lang="es-AR" b="1" dirty="0">
              <a:solidFill>
                <a:schemeClr val="bg1"/>
              </a:solidFill>
            </a:endParaRPr>
          </a:p>
        </p:txBody>
      </p:sp>
      <p:pic>
        <p:nvPicPr>
          <p:cNvPr id="115714" name="Picture 2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0" y="0"/>
            <a:ext cx="1914525" cy="165735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8 CuadroTexto"/>
          <p:cNvSpPr txBox="1"/>
          <p:nvPr/>
        </p:nvSpPr>
        <p:spPr>
          <a:xfrm>
            <a:off x="71438" y="642942"/>
            <a:ext cx="1579494" cy="307777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r>
              <a:rPr lang="es-AR" sz="1400" b="1" dirty="0" smtClean="0"/>
              <a:t>COMPOSICIÓN</a:t>
            </a:r>
            <a:endParaRPr lang="es-AR" sz="1400" b="1" dirty="0"/>
          </a:p>
        </p:txBody>
      </p:sp>
      <p:graphicFrame>
        <p:nvGraphicFramePr>
          <p:cNvPr id="10" name="2 Gráfico"/>
          <p:cNvGraphicFramePr/>
          <p:nvPr/>
        </p:nvGraphicFramePr>
        <p:xfrm>
          <a:off x="2214546" y="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1" name="10 CuadroTexto"/>
          <p:cNvSpPr txBox="1"/>
          <p:nvPr/>
        </p:nvSpPr>
        <p:spPr>
          <a:xfrm>
            <a:off x="3643306" y="714356"/>
            <a:ext cx="15001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600" b="1" dirty="0" smtClean="0"/>
              <a:t>Agua : 83%</a:t>
            </a:r>
            <a:endParaRPr lang="es-AR" sz="1600" b="1" dirty="0"/>
          </a:p>
        </p:txBody>
      </p:sp>
      <p:sp>
        <p:nvSpPr>
          <p:cNvPr id="12" name="11 CuadroTexto"/>
          <p:cNvSpPr txBox="1"/>
          <p:nvPr/>
        </p:nvSpPr>
        <p:spPr>
          <a:xfrm>
            <a:off x="4809438" y="1258642"/>
            <a:ext cx="24772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600" b="1" dirty="0" smtClean="0"/>
              <a:t>Carbohidratos :   15 %</a:t>
            </a:r>
            <a:endParaRPr lang="es-AR" sz="1600" b="1" dirty="0"/>
          </a:p>
        </p:txBody>
      </p:sp>
      <p:sp>
        <p:nvSpPr>
          <p:cNvPr id="13" name="12 CuadroTexto"/>
          <p:cNvSpPr txBox="1"/>
          <p:nvPr/>
        </p:nvSpPr>
        <p:spPr>
          <a:xfrm>
            <a:off x="5572132" y="2143116"/>
            <a:ext cx="15001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600" b="1" dirty="0" smtClean="0"/>
              <a:t>Otros : 2%</a:t>
            </a:r>
            <a:endParaRPr lang="es-AR" sz="1600" b="1" dirty="0"/>
          </a:p>
        </p:txBody>
      </p:sp>
      <p:sp>
        <p:nvSpPr>
          <p:cNvPr id="15" name="14 CuadroTexto"/>
          <p:cNvSpPr txBox="1"/>
          <p:nvPr/>
        </p:nvSpPr>
        <p:spPr>
          <a:xfrm>
            <a:off x="2857488" y="3748522"/>
            <a:ext cx="25003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600" b="1" dirty="0" smtClean="0"/>
              <a:t>10 – 14% AZÚCARES</a:t>
            </a:r>
            <a:endParaRPr lang="es-AR" sz="1600" b="1" dirty="0"/>
          </a:p>
        </p:txBody>
      </p:sp>
      <p:sp>
        <p:nvSpPr>
          <p:cNvPr id="16" name="15 Abrir llave"/>
          <p:cNvSpPr/>
          <p:nvPr/>
        </p:nvSpPr>
        <p:spPr>
          <a:xfrm>
            <a:off x="5143504" y="3071810"/>
            <a:ext cx="500066" cy="1785950"/>
          </a:xfrm>
          <a:prstGeom prst="leftBrace">
            <a:avLst>
              <a:gd name="adj1" fmla="val 72187"/>
              <a:gd name="adj2" fmla="val 50000"/>
            </a:avLst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8" name="17 CuadroTexto"/>
          <p:cNvSpPr txBox="1"/>
          <p:nvPr/>
        </p:nvSpPr>
        <p:spPr>
          <a:xfrm>
            <a:off x="5572132" y="3071810"/>
            <a:ext cx="25003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600" b="1" dirty="0" smtClean="0"/>
              <a:t>5,0%  SACAROSA</a:t>
            </a:r>
            <a:endParaRPr lang="es-AR" sz="1600" b="1" dirty="0"/>
          </a:p>
        </p:txBody>
      </p:sp>
      <p:sp>
        <p:nvSpPr>
          <p:cNvPr id="19" name="18 CuadroTexto"/>
          <p:cNvSpPr txBox="1"/>
          <p:nvPr/>
        </p:nvSpPr>
        <p:spPr>
          <a:xfrm>
            <a:off x="5429256" y="3714752"/>
            <a:ext cx="25003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600" b="1" dirty="0" smtClean="0"/>
              <a:t>47,5%  FRUCTOSA</a:t>
            </a:r>
            <a:endParaRPr lang="es-AR" sz="1600" b="1" dirty="0"/>
          </a:p>
        </p:txBody>
      </p:sp>
      <p:sp>
        <p:nvSpPr>
          <p:cNvPr id="20" name="19 CuadroTexto"/>
          <p:cNvSpPr txBox="1"/>
          <p:nvPr/>
        </p:nvSpPr>
        <p:spPr>
          <a:xfrm>
            <a:off x="5429256" y="4286256"/>
            <a:ext cx="25003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600" b="1" dirty="0" smtClean="0"/>
              <a:t>47,5%  GLUCOSA</a:t>
            </a:r>
            <a:endParaRPr lang="es-AR" sz="1600" b="1" dirty="0"/>
          </a:p>
        </p:txBody>
      </p:sp>
      <p:pic>
        <p:nvPicPr>
          <p:cNvPr id="115716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3794" y="3571876"/>
            <a:ext cx="2457450" cy="2328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1" name="20 Abrir llave"/>
          <p:cNvSpPr/>
          <p:nvPr/>
        </p:nvSpPr>
        <p:spPr>
          <a:xfrm>
            <a:off x="2285984" y="3429000"/>
            <a:ext cx="500066" cy="2786082"/>
          </a:xfrm>
          <a:prstGeom prst="leftBrace">
            <a:avLst>
              <a:gd name="adj1" fmla="val 72187"/>
              <a:gd name="adj2" fmla="val 50000"/>
            </a:avLst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2" name="21 Rectángulo"/>
          <p:cNvSpPr/>
          <p:nvPr/>
        </p:nvSpPr>
        <p:spPr>
          <a:xfrm>
            <a:off x="2857488" y="5715016"/>
            <a:ext cx="518122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AR" sz="1600" b="1" dirty="0" smtClean="0"/>
              <a:t>0,4 – 1,1%  PECTINAS (</a:t>
            </a:r>
            <a:r>
              <a:rPr lang="es-AR" sz="1600" b="1" dirty="0" err="1" smtClean="0"/>
              <a:t>exp</a:t>
            </a:r>
            <a:r>
              <a:rPr lang="es-AR" sz="1600" b="1" dirty="0" smtClean="0"/>
              <a:t>. como </a:t>
            </a:r>
            <a:r>
              <a:rPr lang="es-AR" sz="1600" b="1" dirty="0" err="1" smtClean="0"/>
              <a:t>pectato</a:t>
            </a:r>
            <a:r>
              <a:rPr lang="es-AR" sz="1600" b="1" dirty="0" smtClean="0"/>
              <a:t> de calcio</a:t>
            </a:r>
            <a:endParaRPr lang="es-AR" sz="1600" b="1" dirty="0"/>
          </a:p>
        </p:txBody>
      </p:sp>
      <p:sp>
        <p:nvSpPr>
          <p:cNvPr id="23" name="22 Rectángulo"/>
          <p:cNvSpPr/>
          <p:nvPr/>
        </p:nvSpPr>
        <p:spPr>
          <a:xfrm>
            <a:off x="2857488" y="4929198"/>
            <a:ext cx="170751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AR" sz="1600" b="1" dirty="0" smtClean="0"/>
              <a:t>~ 1,5%  FIBRAS</a:t>
            </a:r>
            <a:endParaRPr lang="es-AR" sz="1600" b="1" dirty="0"/>
          </a:p>
        </p:txBody>
      </p:sp>
      <p:sp>
        <p:nvSpPr>
          <p:cNvPr id="24" name="23 CuadroTexto"/>
          <p:cNvSpPr txBox="1"/>
          <p:nvPr/>
        </p:nvSpPr>
        <p:spPr>
          <a:xfrm>
            <a:off x="544711" y="4601037"/>
            <a:ext cx="24772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600" b="1" dirty="0" smtClean="0"/>
              <a:t>Carbohidratos</a:t>
            </a:r>
            <a:endParaRPr lang="es-AR" sz="1600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981075"/>
            <a:ext cx="9144000" cy="505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16 CuadroTexto"/>
          <p:cNvSpPr txBox="1"/>
          <p:nvPr/>
        </p:nvSpPr>
        <p:spPr>
          <a:xfrm>
            <a:off x="214282" y="214290"/>
            <a:ext cx="11430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b="1" dirty="0" smtClean="0">
                <a:solidFill>
                  <a:schemeClr val="bg1"/>
                </a:solidFill>
              </a:rPr>
              <a:t>CIICB</a:t>
            </a:r>
          </a:p>
          <a:p>
            <a:r>
              <a:rPr lang="es-AR" b="1" dirty="0" smtClean="0">
                <a:solidFill>
                  <a:schemeClr val="bg1"/>
                </a:solidFill>
              </a:rPr>
              <a:t> 2016</a:t>
            </a:r>
            <a:endParaRPr lang="es-AR" b="1" dirty="0">
              <a:solidFill>
                <a:schemeClr val="bg1"/>
              </a:solidFill>
            </a:endParaRPr>
          </a:p>
        </p:txBody>
      </p:sp>
      <p:pic>
        <p:nvPicPr>
          <p:cNvPr id="115714" name="Picture 2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0" y="0"/>
            <a:ext cx="1914525" cy="165735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8 CuadroTexto"/>
          <p:cNvSpPr txBox="1"/>
          <p:nvPr/>
        </p:nvSpPr>
        <p:spPr>
          <a:xfrm>
            <a:off x="71438" y="642942"/>
            <a:ext cx="1579494" cy="307777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r>
              <a:rPr lang="es-AR" sz="1400" b="1" dirty="0" smtClean="0"/>
              <a:t>COMPOSICIÓN</a:t>
            </a:r>
            <a:endParaRPr lang="es-AR" sz="1400" b="1" dirty="0"/>
          </a:p>
        </p:txBody>
      </p:sp>
      <p:sp>
        <p:nvSpPr>
          <p:cNvPr id="25" name="24 CuadroTexto"/>
          <p:cNvSpPr txBox="1"/>
          <p:nvPr/>
        </p:nvSpPr>
        <p:spPr>
          <a:xfrm>
            <a:off x="2000232" y="571480"/>
            <a:ext cx="71437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400" b="1" dirty="0" smtClean="0"/>
              <a:t>ÁCIDOS ORGÁNICOS</a:t>
            </a:r>
            <a:r>
              <a:rPr lang="es-AR" sz="1600" dirty="0" smtClean="0"/>
              <a:t>: </a:t>
            </a:r>
            <a:r>
              <a:rPr lang="es-AR" sz="1600" b="1" dirty="0" smtClean="0"/>
              <a:t>El principal ácido orgánico presente es el ácido cítrico (0, - 0,4%), seguido del ácido málico.</a:t>
            </a:r>
            <a:endParaRPr lang="es-AR" sz="1600" b="1" dirty="0"/>
          </a:p>
        </p:txBody>
      </p:sp>
      <p:sp>
        <p:nvSpPr>
          <p:cNvPr id="27" name="26 Rectángulo"/>
          <p:cNvSpPr/>
          <p:nvPr/>
        </p:nvSpPr>
        <p:spPr>
          <a:xfrm>
            <a:off x="5357818" y="1000108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AR" b="1" dirty="0" smtClean="0"/>
              <a:t> </a:t>
            </a:r>
            <a:endParaRPr lang="es-AR" dirty="0"/>
          </a:p>
        </p:txBody>
      </p:sp>
      <p:graphicFrame>
        <p:nvGraphicFramePr>
          <p:cNvPr id="7" name="6 Tabla"/>
          <p:cNvGraphicFramePr>
            <a:graphicFrameLocks noGrp="1"/>
          </p:cNvGraphicFramePr>
          <p:nvPr/>
        </p:nvGraphicFramePr>
        <p:xfrm>
          <a:off x="2143108" y="2428868"/>
          <a:ext cx="5715040" cy="1920240"/>
        </p:xfrm>
        <a:graphic>
          <a:graphicData uri="http://schemas.openxmlformats.org/drawingml/2006/table">
            <a:tbl>
              <a:tblPr/>
              <a:tblGrid>
                <a:gridCol w="2253819"/>
                <a:gridCol w="885429"/>
                <a:gridCol w="2575792"/>
              </a:tblGrid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es-AR" sz="18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Vitamina C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8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13,00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AR" sz="18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  mg</a:t>
                      </a:r>
                      <a:endParaRPr lang="es-AR" sz="18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es-AR" sz="1800" b="1" i="0" u="none" strike="noStrike" dirty="0" err="1">
                          <a:solidFill>
                            <a:srgbClr val="000000"/>
                          </a:solidFill>
                          <a:latin typeface="Arial"/>
                        </a:rPr>
                        <a:t>Tiamina</a:t>
                      </a:r>
                      <a:endParaRPr lang="es-AR" sz="18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8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0,05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AR" sz="18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  mg</a:t>
                      </a:r>
                      <a:endParaRPr lang="es-AR" sz="18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es-AR" sz="1800" b="1" i="0" u="none" strike="noStrike" dirty="0" err="1">
                          <a:solidFill>
                            <a:srgbClr val="000000"/>
                          </a:solidFill>
                          <a:latin typeface="Arial"/>
                        </a:rPr>
                        <a:t>Riboflavina</a:t>
                      </a:r>
                      <a:endParaRPr lang="es-AR" sz="18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8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0,05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AR" sz="18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  mg</a:t>
                      </a:r>
                      <a:endParaRPr lang="es-AR" sz="18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es-AR" sz="18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Niacina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8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0,36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AR" sz="18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  mg</a:t>
                      </a:r>
                      <a:endParaRPr lang="es-AR" sz="18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es-AR" sz="18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Ácido </a:t>
                      </a:r>
                      <a:r>
                        <a:rPr lang="es-AR" sz="1800" b="1" i="0" u="none" strike="noStrike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pantoténico</a:t>
                      </a:r>
                      <a:endParaRPr lang="es-AR" sz="18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8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0,09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AR" sz="18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  mg</a:t>
                      </a:r>
                      <a:endParaRPr lang="es-AR" sz="18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es-AR" sz="18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Vitamina B6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8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0,04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AR" sz="18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  mg</a:t>
                      </a:r>
                      <a:endParaRPr lang="es-AR" sz="18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es-AR" sz="18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Vitamina E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8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1,00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AR" sz="18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  mg </a:t>
                      </a:r>
                      <a:r>
                        <a:rPr lang="es-AR" sz="1800" b="0" i="0" u="none" strike="noStrike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equiv</a:t>
                      </a:r>
                      <a:r>
                        <a:rPr lang="es-AR" sz="18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es-AR" sz="18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en </a:t>
                      </a:r>
                      <a:r>
                        <a:rPr lang="es-AR" sz="1800" b="0" i="0" u="none" strike="noStrike" dirty="0">
                          <a:solidFill>
                            <a:srgbClr val="000000"/>
                          </a:solidFill>
                          <a:latin typeface="Symbol"/>
                        </a:rPr>
                        <a:t>a</a:t>
                      </a:r>
                      <a:r>
                        <a:rPr lang="es-AR" sz="18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-tocoferol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8" name="7 Rectángulo"/>
          <p:cNvSpPr/>
          <p:nvPr/>
        </p:nvSpPr>
        <p:spPr>
          <a:xfrm>
            <a:off x="2038653" y="1785926"/>
            <a:ext cx="597432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 sz="180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es-AR" sz="2400" b="1" cap="all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Contenido de vitaminas por 100 g</a:t>
            </a:r>
            <a:endParaRPr lang="es-AR" sz="2400" b="1" cap="all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53325" y="5643578"/>
            <a:ext cx="1590675" cy="104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16 CuadroTexto"/>
          <p:cNvSpPr txBox="1"/>
          <p:nvPr/>
        </p:nvSpPr>
        <p:spPr>
          <a:xfrm>
            <a:off x="214282" y="214290"/>
            <a:ext cx="11430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b="1" dirty="0" smtClean="0">
                <a:solidFill>
                  <a:schemeClr val="bg1"/>
                </a:solidFill>
              </a:rPr>
              <a:t>CIICB</a:t>
            </a:r>
          </a:p>
          <a:p>
            <a:r>
              <a:rPr lang="es-AR" b="1" dirty="0" smtClean="0">
                <a:solidFill>
                  <a:schemeClr val="bg1"/>
                </a:solidFill>
              </a:rPr>
              <a:t> 2017</a:t>
            </a:r>
            <a:endParaRPr lang="es-AR" b="1" dirty="0">
              <a:solidFill>
                <a:schemeClr val="bg1"/>
              </a:solidFill>
            </a:endParaRPr>
          </a:p>
        </p:txBody>
      </p:sp>
      <p:graphicFrame>
        <p:nvGraphicFramePr>
          <p:cNvPr id="10" name="2 Gráfico"/>
          <p:cNvGraphicFramePr/>
          <p:nvPr/>
        </p:nvGraphicFramePr>
        <p:xfrm>
          <a:off x="428596" y="1142984"/>
          <a:ext cx="6429420" cy="57150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10 Abrir llave"/>
          <p:cNvSpPr/>
          <p:nvPr/>
        </p:nvSpPr>
        <p:spPr>
          <a:xfrm>
            <a:off x="5072066" y="1142984"/>
            <a:ext cx="785818" cy="2428892"/>
          </a:xfrm>
          <a:prstGeom prst="leftBrace">
            <a:avLst>
              <a:gd name="adj1" fmla="val 28025"/>
              <a:gd name="adj2" fmla="val 48263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graphicFrame>
        <p:nvGraphicFramePr>
          <p:cNvPr id="12" name="11 Tabla"/>
          <p:cNvGraphicFramePr>
            <a:graphicFrameLocks noGrp="1"/>
          </p:cNvGraphicFramePr>
          <p:nvPr/>
        </p:nvGraphicFramePr>
        <p:xfrm>
          <a:off x="6000760" y="1500174"/>
          <a:ext cx="2214578" cy="1371600"/>
        </p:xfrm>
        <a:graphic>
          <a:graphicData uri="http://schemas.openxmlformats.org/drawingml/2006/table">
            <a:tbl>
              <a:tblPr/>
              <a:tblGrid>
                <a:gridCol w="2214578"/>
              </a:tblGrid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es-AR" sz="18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Manganeso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es-AR" sz="18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Hierro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es-AR" sz="18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Zinc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es-AR" sz="18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Cobre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es-AR" sz="18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Selenio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13" name="12 Rectángulo"/>
          <p:cNvSpPr/>
          <p:nvPr/>
        </p:nvSpPr>
        <p:spPr>
          <a:xfrm>
            <a:off x="1285852" y="285728"/>
            <a:ext cx="591360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 sz="180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es-AR" sz="3200" b="1" dirty="0" smtClean="0">
                <a:solidFill>
                  <a:prstClr val="black"/>
                </a:solidFill>
              </a:rPr>
              <a:t>Contenido de minerales por 100 g</a:t>
            </a:r>
            <a:endParaRPr lang="es-AR" sz="3200" b="1" dirty="0">
              <a:solidFill>
                <a:prstClr val="black"/>
              </a:solidFill>
            </a:endParaRPr>
          </a:p>
        </p:txBody>
      </p:sp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53325" y="214290"/>
            <a:ext cx="1590675" cy="104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12 Rectángulo"/>
          <p:cNvSpPr/>
          <p:nvPr/>
        </p:nvSpPr>
        <p:spPr>
          <a:xfrm>
            <a:off x="285720" y="285728"/>
            <a:ext cx="617829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 sz="180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es-AR" sz="3200" b="1" dirty="0" smtClean="0">
                <a:solidFill>
                  <a:prstClr val="black"/>
                </a:solidFill>
              </a:rPr>
              <a:t>POLIFENOLES: 400 – 750 mg/100 gr</a:t>
            </a:r>
            <a:endParaRPr lang="es-AR" sz="3200" b="1" dirty="0">
              <a:solidFill>
                <a:prstClr val="black"/>
              </a:solidFill>
            </a:endParaRPr>
          </a:p>
        </p:txBody>
      </p:sp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53325" y="214290"/>
            <a:ext cx="1590675" cy="104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8" name="2 Gráfico"/>
          <p:cNvGraphicFramePr/>
          <p:nvPr/>
        </p:nvGraphicFramePr>
        <p:xfrm>
          <a:off x="857224" y="1500174"/>
          <a:ext cx="6286544" cy="50720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9" name="chart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18182" y="5572140"/>
            <a:ext cx="1696958" cy="791466"/>
          </a:xfrm>
          <a:prstGeom prst="rect">
            <a:avLst/>
          </a:prstGeom>
        </p:spPr>
      </p:pic>
      <p:cxnSp>
        <p:nvCxnSpPr>
          <p:cNvPr id="15" name="14 Conector recto de flecha"/>
          <p:cNvCxnSpPr/>
          <p:nvPr/>
        </p:nvCxnSpPr>
        <p:spPr>
          <a:xfrm flipV="1">
            <a:off x="4786314" y="3357562"/>
            <a:ext cx="1428760" cy="214314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15 Rectángulo"/>
          <p:cNvSpPr/>
          <p:nvPr/>
        </p:nvSpPr>
        <p:spPr>
          <a:xfrm>
            <a:off x="5186042" y="6550223"/>
            <a:ext cx="131478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AR" sz="1600" b="1" dirty="0" err="1" smtClean="0">
                <a:solidFill>
                  <a:schemeClr val="bg1"/>
                </a:solidFill>
              </a:rPr>
              <a:t>Quercetina</a:t>
            </a:r>
            <a:r>
              <a:rPr lang="es-AR" sz="1600" b="1" dirty="0" smtClean="0">
                <a:solidFill>
                  <a:schemeClr val="bg1"/>
                </a:solidFill>
              </a:rPr>
              <a:t> </a:t>
            </a:r>
            <a:endParaRPr lang="es-AR" sz="1600" b="1" dirty="0">
              <a:solidFill>
                <a:schemeClr val="bg1"/>
              </a:solidFill>
            </a:endParaRPr>
          </a:p>
        </p:txBody>
      </p:sp>
      <p:cxnSp>
        <p:nvCxnSpPr>
          <p:cNvPr id="19" name="18 Conector recto de flecha"/>
          <p:cNvCxnSpPr/>
          <p:nvPr/>
        </p:nvCxnSpPr>
        <p:spPr>
          <a:xfrm>
            <a:off x="4000496" y="4572008"/>
            <a:ext cx="1571636" cy="71438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5713" name="Picture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29388" y="2857496"/>
            <a:ext cx="1334926" cy="79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" name="19 Rectángulo"/>
          <p:cNvSpPr/>
          <p:nvPr/>
        </p:nvSpPr>
        <p:spPr>
          <a:xfrm>
            <a:off x="6487051" y="3714752"/>
            <a:ext cx="122822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AR" sz="1400" b="1" dirty="0" smtClean="0">
                <a:solidFill>
                  <a:schemeClr val="bg1"/>
                </a:solidFill>
              </a:rPr>
              <a:t> </a:t>
            </a:r>
            <a:r>
              <a:rPr lang="es-AR" sz="1600" b="1" dirty="0" err="1" smtClean="0">
                <a:solidFill>
                  <a:schemeClr val="bg1"/>
                </a:solidFill>
              </a:rPr>
              <a:t>Malvidina</a:t>
            </a:r>
            <a:r>
              <a:rPr lang="es-AR" sz="1600" b="1" dirty="0" smtClean="0">
                <a:solidFill>
                  <a:schemeClr val="bg1"/>
                </a:solidFill>
              </a:rPr>
              <a:t> </a:t>
            </a:r>
            <a:endParaRPr lang="es-AR" sz="1600" b="1" dirty="0">
              <a:solidFill>
                <a:schemeClr val="bg1"/>
              </a:solidFill>
            </a:endParaRPr>
          </a:p>
        </p:txBody>
      </p:sp>
      <p:pic>
        <p:nvPicPr>
          <p:cNvPr id="115714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14282" y="1571636"/>
            <a:ext cx="1582405" cy="19288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" name="21 Rectángulo"/>
          <p:cNvSpPr/>
          <p:nvPr/>
        </p:nvSpPr>
        <p:spPr>
          <a:xfrm>
            <a:off x="-32" y="3571876"/>
            <a:ext cx="20265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AR" sz="1600" b="1" dirty="0" err="1" smtClean="0">
                <a:solidFill>
                  <a:schemeClr val="bg1"/>
                </a:solidFill>
              </a:rPr>
              <a:t>Proantocianidinas</a:t>
            </a:r>
            <a:r>
              <a:rPr lang="es-AR" dirty="0" smtClean="0"/>
              <a:t> </a:t>
            </a:r>
            <a:endParaRPr lang="es-AR" dirty="0"/>
          </a:p>
        </p:txBody>
      </p:sp>
      <p:pic>
        <p:nvPicPr>
          <p:cNvPr id="115715" name="Picture 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072330" y="5572140"/>
            <a:ext cx="1428760" cy="793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3" name="22 Rectángulo"/>
          <p:cNvSpPr/>
          <p:nvPr/>
        </p:nvSpPr>
        <p:spPr>
          <a:xfrm>
            <a:off x="7204637" y="6519470"/>
            <a:ext cx="122501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AR" sz="1600" b="1" dirty="0" err="1" smtClean="0">
                <a:solidFill>
                  <a:schemeClr val="bg1"/>
                </a:solidFill>
              </a:rPr>
              <a:t>Catequina</a:t>
            </a:r>
            <a:r>
              <a:rPr lang="es-AR" sz="1400" b="1" dirty="0" smtClean="0">
                <a:solidFill>
                  <a:schemeClr val="bg1"/>
                </a:solidFill>
              </a:rPr>
              <a:t> </a:t>
            </a:r>
            <a:endParaRPr lang="es-AR" sz="1400" b="1" dirty="0">
              <a:solidFill>
                <a:schemeClr val="bg1"/>
              </a:solidFill>
            </a:endParaRPr>
          </a:p>
        </p:txBody>
      </p:sp>
      <p:pic>
        <p:nvPicPr>
          <p:cNvPr id="115716" name="Picture 4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14348" y="4857760"/>
            <a:ext cx="1609725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4" name="23 Rectángulo"/>
          <p:cNvSpPr/>
          <p:nvPr/>
        </p:nvSpPr>
        <p:spPr>
          <a:xfrm>
            <a:off x="500034" y="5857892"/>
            <a:ext cx="197361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AR" sz="1600" b="1" dirty="0" smtClean="0">
                <a:solidFill>
                  <a:schemeClr val="bg1"/>
                </a:solidFill>
              </a:rPr>
              <a:t>Ácido </a:t>
            </a:r>
            <a:r>
              <a:rPr lang="es-AR" sz="1600" b="1" dirty="0" err="1" smtClean="0">
                <a:solidFill>
                  <a:schemeClr val="bg1"/>
                </a:solidFill>
              </a:rPr>
              <a:t>clorogénico</a:t>
            </a:r>
            <a:endParaRPr lang="es-AR" sz="1600" b="1" dirty="0">
              <a:solidFill>
                <a:schemeClr val="bg1"/>
              </a:solidFill>
            </a:endParaRPr>
          </a:p>
        </p:txBody>
      </p:sp>
      <p:pic>
        <p:nvPicPr>
          <p:cNvPr id="115718" name="Picture 6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332344" y="5572140"/>
            <a:ext cx="1320611" cy="78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6" name="25 Rectángulo"/>
          <p:cNvSpPr/>
          <p:nvPr/>
        </p:nvSpPr>
        <p:spPr>
          <a:xfrm>
            <a:off x="3143240" y="6488668"/>
            <a:ext cx="15247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AR" sz="1600" b="1" dirty="0" err="1" smtClean="0">
                <a:solidFill>
                  <a:schemeClr val="bg1"/>
                </a:solidFill>
              </a:rPr>
              <a:t>Epicatequina</a:t>
            </a:r>
            <a:r>
              <a:rPr lang="es-AR" dirty="0" smtClean="0"/>
              <a:t> </a:t>
            </a:r>
            <a:endParaRPr lang="es-AR" dirty="0"/>
          </a:p>
        </p:txBody>
      </p:sp>
      <p:sp>
        <p:nvSpPr>
          <p:cNvPr id="29" name="28 Rectángulo"/>
          <p:cNvSpPr/>
          <p:nvPr/>
        </p:nvSpPr>
        <p:spPr>
          <a:xfrm>
            <a:off x="214282" y="1071546"/>
            <a:ext cx="792961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180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es-AR" b="1" dirty="0" smtClean="0">
                <a:solidFill>
                  <a:prstClr val="black"/>
                </a:solidFill>
              </a:rPr>
              <a:t>Composición relativa de los distintos grupos de fenoles presentes en el arándano </a:t>
            </a:r>
            <a:endParaRPr lang="es-AR" b="1" dirty="0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16 CuadroTexto"/>
          <p:cNvSpPr txBox="1"/>
          <p:nvPr/>
        </p:nvSpPr>
        <p:spPr>
          <a:xfrm>
            <a:off x="214282" y="214290"/>
            <a:ext cx="11430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b="1" dirty="0" smtClean="0">
                <a:solidFill>
                  <a:schemeClr val="bg1"/>
                </a:solidFill>
              </a:rPr>
              <a:t>CIICB</a:t>
            </a:r>
          </a:p>
          <a:p>
            <a:r>
              <a:rPr lang="es-AR" b="1" dirty="0" smtClean="0">
                <a:solidFill>
                  <a:schemeClr val="bg1"/>
                </a:solidFill>
              </a:rPr>
              <a:t> 2017</a:t>
            </a:r>
            <a:endParaRPr lang="es-AR" b="1" dirty="0">
              <a:solidFill>
                <a:schemeClr val="bg1"/>
              </a:solidFill>
            </a:endParaRPr>
          </a:p>
        </p:txBody>
      </p:sp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53325" y="214290"/>
            <a:ext cx="1590675" cy="104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6" name="15 Gráfico"/>
          <p:cNvGraphicFramePr/>
          <p:nvPr/>
        </p:nvGraphicFramePr>
        <p:xfrm>
          <a:off x="785786" y="1142984"/>
          <a:ext cx="7069402" cy="55163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9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204707"/>
            <a:ext cx="8462991" cy="6367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3251" name="Text Box 5"/>
          <p:cNvSpPr txBox="1">
            <a:spLocks noChangeArrowheads="1"/>
          </p:cNvSpPr>
          <p:nvPr/>
        </p:nvSpPr>
        <p:spPr bwMode="auto">
          <a:xfrm>
            <a:off x="1654175" y="4643446"/>
            <a:ext cx="7489825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2800" b="1" dirty="0" smtClean="0"/>
              <a:t>                              Lic. Aníbal </a:t>
            </a:r>
            <a:r>
              <a:rPr lang="es-ES_tradnl" sz="2800" b="1" dirty="0"/>
              <a:t>H. Larrocca</a:t>
            </a:r>
          </a:p>
          <a:p>
            <a:pPr algn="ctr">
              <a:spcBef>
                <a:spcPct val="50000"/>
              </a:spcBef>
            </a:pPr>
            <a:r>
              <a:rPr lang="es-ES_tradnl" sz="2800" b="1" dirty="0" smtClean="0">
                <a:solidFill>
                  <a:schemeClr val="bg1"/>
                </a:solidFill>
                <a:hlinkClick r:id="rId3"/>
              </a:rPr>
              <a:t>ahlarrocca@arnet.com.ar</a:t>
            </a:r>
            <a:endParaRPr lang="es-ES_tradnl" sz="2800" b="1" dirty="0" smtClean="0">
              <a:solidFill>
                <a:schemeClr val="bg1"/>
              </a:solidFill>
            </a:endParaRPr>
          </a:p>
          <a:p>
            <a:pPr algn="ctr">
              <a:spcBef>
                <a:spcPct val="50000"/>
              </a:spcBef>
            </a:pPr>
            <a:r>
              <a:rPr lang="es-ES_tradnl" sz="2800" b="1" dirty="0" smtClean="0">
                <a:solidFill>
                  <a:schemeClr val="bg1"/>
                </a:solidFill>
              </a:rPr>
              <a:t>http://ahlarrocca.blogspot.com.ar/</a:t>
            </a:r>
          </a:p>
          <a:p>
            <a:pPr algn="ctr">
              <a:spcBef>
                <a:spcPct val="50000"/>
              </a:spcBef>
            </a:pPr>
            <a:endParaRPr lang="es-ES_tradnl" sz="2800" b="1" dirty="0">
              <a:solidFill>
                <a:schemeClr val="bg1"/>
              </a:solidFill>
            </a:endParaRPr>
          </a:p>
        </p:txBody>
      </p:sp>
      <p:pic>
        <p:nvPicPr>
          <p:cNvPr id="11366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14546" y="285728"/>
            <a:ext cx="4757738" cy="4129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2340" name="WordArt 4"/>
          <p:cNvSpPr>
            <a:spLocks noChangeArrowheads="1" noChangeShapeType="1" noTextEdit="1"/>
          </p:cNvSpPr>
          <p:nvPr/>
        </p:nvSpPr>
        <p:spPr bwMode="auto">
          <a:xfrm>
            <a:off x="1571604" y="2714620"/>
            <a:ext cx="5546723" cy="2955921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95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es-AR" sz="3600" kern="10" dirty="0" smtClean="0">
                <a:ln w="9525">
                  <a:round/>
                  <a:headEnd/>
                  <a:tailEnd/>
                </a:ln>
                <a:solidFill>
                  <a:schemeClr val="bg1"/>
                </a:solidFill>
                <a:latin typeface="Impact"/>
              </a:rPr>
              <a:t>Muchas</a:t>
            </a:r>
            <a:r>
              <a:rPr lang="es-AR" sz="3600" kern="10" dirty="0" smtClean="0">
                <a:ln w="9525">
                  <a:round/>
                  <a:headEnd/>
                  <a:tailEnd/>
                </a:ln>
                <a:latin typeface="Impact"/>
              </a:rPr>
              <a:t> </a:t>
            </a:r>
            <a:r>
              <a:rPr lang="es-AR" sz="3600" kern="10" dirty="0">
                <a:ln w="9525">
                  <a:round/>
                  <a:headEnd/>
                  <a:tailEnd/>
                </a:ln>
                <a:solidFill>
                  <a:schemeClr val="bg1"/>
                </a:solidFill>
                <a:latin typeface="Impact"/>
              </a:rPr>
              <a:t>gracias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2787</TotalTime>
  <Words>3584</Words>
  <Application>Microsoft Office PowerPoint</Application>
  <PresentationFormat>Presentación en pantalla (4:3)</PresentationFormat>
  <Paragraphs>748</Paragraphs>
  <Slides>94</Slides>
  <Notes>0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94</vt:i4>
      </vt:variant>
    </vt:vector>
  </HeadingPairs>
  <TitlesOfParts>
    <vt:vector size="96" baseType="lpstr">
      <vt:lpstr>Tema de Office</vt:lpstr>
      <vt:lpstr>Gráfico</vt:lpstr>
      <vt:lpstr>Diapositiva 1</vt:lpstr>
      <vt:lpstr>Diapositiva 2</vt:lpstr>
      <vt:lpstr>Diapositiva 3</vt:lpstr>
      <vt:lpstr>Diapositiva 4</vt:lpstr>
      <vt:lpstr>BOTÁNICA SISTEMÁTICA</vt:lpstr>
      <vt:lpstr>Diapositiva 6</vt:lpstr>
      <vt:lpstr>Diapositiva 7</vt:lpstr>
      <vt:lpstr>Diapositiva 8</vt:lpstr>
      <vt:lpstr>Diapositiva 9</vt:lpstr>
      <vt:lpstr>Diapositiva 10</vt:lpstr>
      <vt:lpstr>Diapositiva 11</vt:lpstr>
      <vt:lpstr>TANAKA (1954)</vt:lpstr>
      <vt:lpstr>Diapositiva 13</vt:lpstr>
      <vt:lpstr>Diapositiva 14</vt:lpstr>
      <vt:lpstr>Diapositiva 15</vt:lpstr>
      <vt:lpstr>Diapositiva 16</vt:lpstr>
      <vt:lpstr>Diapositiva 17</vt:lpstr>
      <vt:lpstr>albedo</vt:lpstr>
      <vt:lpstr>endocarpio</vt:lpstr>
      <vt:lpstr>endocarpio</vt:lpstr>
      <vt:lpstr>endocarpio</vt:lpstr>
      <vt:lpstr>Diapositiva 22</vt:lpstr>
      <vt:lpstr>Diapositiva 23</vt:lpstr>
      <vt:lpstr>Diapositiva 24</vt:lpstr>
      <vt:lpstr>FASE I:   CRECIMIENTO </vt:lpstr>
      <vt:lpstr>Diapositiva 26</vt:lpstr>
      <vt:lpstr>Diapositiva 27</vt:lpstr>
      <vt:lpstr>Diapositiva 28</vt:lpstr>
      <vt:lpstr>Diapositiva 29</vt:lpstr>
      <vt:lpstr>Diapositiva 30</vt:lpstr>
      <vt:lpstr>Diapositiva 31</vt:lpstr>
      <vt:lpstr>Diapositiva 32</vt:lpstr>
      <vt:lpstr>Diapositiva 33</vt:lpstr>
      <vt:lpstr>COMPOSICION DEL FRUTO CÍTRICO </vt:lpstr>
      <vt:lpstr>Diapositiva 35</vt:lpstr>
      <vt:lpstr>COMPOSICIÓN DE LOS JUGOS CÍTRICOS </vt:lpstr>
      <vt:lpstr>Fracción Pulposa</vt:lpstr>
      <vt:lpstr>LOS SÓLIDOS SOLUBLES</vt:lpstr>
      <vt:lpstr>LOS AZÚCARES</vt:lpstr>
      <vt:lpstr>Ácidos orgánicos </vt:lpstr>
      <vt:lpstr>Sustancias pécticas </vt:lpstr>
      <vt:lpstr>Compuestos nitrogenados </vt:lpstr>
      <vt:lpstr>% aminoácidos presente en los jugos cítricos</vt:lpstr>
      <vt:lpstr>Diapositiva 44</vt:lpstr>
      <vt:lpstr>Diapositiva 45</vt:lpstr>
      <vt:lpstr>Diapositiva 46</vt:lpstr>
      <vt:lpstr>Constituyentes inorgánicos </vt:lpstr>
      <vt:lpstr>Diapositiva 48</vt:lpstr>
      <vt:lpstr>Diapositiva 49</vt:lpstr>
      <vt:lpstr>Diapositiva 50</vt:lpstr>
      <vt:lpstr>Diapositiva 51</vt:lpstr>
      <vt:lpstr>Flavonoides presentes en las distintas variedades de cítricos</vt:lpstr>
      <vt:lpstr>Diapositiva 53</vt:lpstr>
      <vt:lpstr>Diapositiva 54</vt:lpstr>
      <vt:lpstr>Diapositiva 55</vt:lpstr>
      <vt:lpstr>Diapositiva 56</vt:lpstr>
      <vt:lpstr>Diapositiva 57</vt:lpstr>
      <vt:lpstr>Diapositiva 58</vt:lpstr>
      <vt:lpstr>Diapositiva 59</vt:lpstr>
      <vt:lpstr>Diapositiva 60</vt:lpstr>
      <vt:lpstr>Diapositiva 61</vt:lpstr>
      <vt:lpstr>Diapositiva 62</vt:lpstr>
      <vt:lpstr>Diapositiva 63</vt:lpstr>
      <vt:lpstr>Diapositiva 64</vt:lpstr>
      <vt:lpstr>Diapositiva 65</vt:lpstr>
      <vt:lpstr>Limoneno</vt:lpstr>
      <vt:lpstr>Linanol</vt:lpstr>
      <vt:lpstr>b-pineno</vt:lpstr>
      <vt:lpstr>g-terpineno</vt:lpstr>
      <vt:lpstr>D-3-careno</vt:lpstr>
      <vt:lpstr>Citral</vt:lpstr>
      <vt:lpstr>valenceno</vt:lpstr>
      <vt:lpstr>a-sinensal</vt:lpstr>
      <vt:lpstr>nootkatona</vt:lpstr>
      <vt:lpstr>Diapositiva 75</vt:lpstr>
      <vt:lpstr>Diapositiva 76</vt:lpstr>
      <vt:lpstr>Diapositiva 77</vt:lpstr>
      <vt:lpstr>Diapositiva 78</vt:lpstr>
      <vt:lpstr>Diapositiva 79</vt:lpstr>
      <vt:lpstr>Diapositiva 80</vt:lpstr>
      <vt:lpstr>Diapositiva 81</vt:lpstr>
      <vt:lpstr>Diapositiva 82</vt:lpstr>
      <vt:lpstr>Diapositiva 83</vt:lpstr>
      <vt:lpstr>Diapositiva 84</vt:lpstr>
      <vt:lpstr>Diapositiva 85</vt:lpstr>
      <vt:lpstr>Diapositiva 86</vt:lpstr>
      <vt:lpstr>Diapositiva 87</vt:lpstr>
      <vt:lpstr>Diapositiva 88</vt:lpstr>
      <vt:lpstr>Diapositiva 89</vt:lpstr>
      <vt:lpstr>Diapositiva 90</vt:lpstr>
      <vt:lpstr>Diapositiva 91</vt:lpstr>
      <vt:lpstr>Diapositiva 92</vt:lpstr>
      <vt:lpstr>Diapositiva 93</vt:lpstr>
      <vt:lpstr>Diapositiva 94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Anibal</dc:creator>
  <cp:lastModifiedBy>Anibal</cp:lastModifiedBy>
  <cp:revision>263</cp:revision>
  <dcterms:created xsi:type="dcterms:W3CDTF">2015-08-27T09:36:46Z</dcterms:created>
  <dcterms:modified xsi:type="dcterms:W3CDTF">2018-08-25T21:25:53Z</dcterms:modified>
</cp:coreProperties>
</file>