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1"/>
  </p:handoutMasterIdLst>
  <p:sldIdLst>
    <p:sldId id="257" r:id="rId2"/>
    <p:sldId id="27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83" r:id="rId16"/>
    <p:sldId id="273" r:id="rId17"/>
    <p:sldId id="268" r:id="rId18"/>
    <p:sldId id="269" r:id="rId19"/>
    <p:sldId id="293" r:id="rId20"/>
    <p:sldId id="270" r:id="rId21"/>
    <p:sldId id="285" r:id="rId22"/>
    <p:sldId id="287" r:id="rId23"/>
    <p:sldId id="271" r:id="rId24"/>
    <p:sldId id="272" r:id="rId25"/>
    <p:sldId id="284" r:id="rId26"/>
    <p:sldId id="288" r:id="rId27"/>
    <p:sldId id="291" r:id="rId28"/>
    <p:sldId id="278" r:id="rId29"/>
    <p:sldId id="276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99"/>
    <a:srgbClr val="CC00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A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s-A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A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2239A57-6115-49D3-B6AE-73263A44E920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97D7-D5C3-46F5-9BFF-2A86DF1BC76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1935A-4818-4934-A485-F68CFA9083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B7558-EAAF-4666-A08E-E4A07249C5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3EB3D-CC7C-4C5D-AE6F-0848C2F161F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3F8-FAAA-40AF-BFA2-5955200821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9177-6238-415F-9920-9CF2B2DC9D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6FD2-6B48-4F69-8DE9-45A4A35E4E4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DCC3-DA05-441B-9E18-2BFB4BA64B6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3949-5191-414F-B220-B7A5C437A88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20B8-CC95-46DB-806E-A84971CA2B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81F8-4BE3-44BD-83F3-01ED3A178F9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F20ED3-99C1-426C-A727-E0A456C8EF0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a-wiegand.comhttp/www.ultimatecitrus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ltimatecitrus.com/pdf/fcoj.pdf" TargetMode="External"/><Relationship Id="rId5" Type="http://schemas.openxmlformats.org/officeDocument/2006/relationships/hyperlink" Target="http://www.apv.com/" TargetMode="External"/><Relationship Id="rId4" Type="http://schemas.openxmlformats.org/officeDocument/2006/relationships/hyperlink" Target="http://www.jbtfoodtech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704850"/>
            <a:ext cx="8610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solidFill>
                  <a:srgbClr val="FFFF66"/>
                </a:solidFill>
                <a:latin typeface="Arial" charset="0"/>
              </a:rPr>
              <a:t>EVAPORACIÓN</a:t>
            </a:r>
          </a:p>
          <a:p>
            <a:pPr algn="ctr"/>
            <a:endParaRPr lang="es-ES_tradnl" sz="3200" b="1" dirty="0">
              <a:solidFill>
                <a:srgbClr val="FFFF66"/>
              </a:solidFill>
              <a:latin typeface="Arial" charset="0"/>
            </a:endParaRPr>
          </a:p>
          <a:p>
            <a:pPr algn="ctr"/>
            <a:endParaRPr lang="es-ES_tradnl" sz="3200" b="1" dirty="0">
              <a:solidFill>
                <a:srgbClr val="FFFF66"/>
              </a:solidFill>
              <a:latin typeface="Arial" charset="0"/>
            </a:endParaRPr>
          </a:p>
          <a:p>
            <a:pPr algn="ctr"/>
            <a:endParaRPr lang="es-ES_tradnl" sz="2800" b="1" dirty="0" smtClean="0">
              <a:solidFill>
                <a:srgbClr val="FFFF66"/>
              </a:solidFill>
              <a:latin typeface="Arial" charset="0"/>
            </a:endParaRPr>
          </a:p>
          <a:p>
            <a:pPr algn="ctr"/>
            <a:endParaRPr lang="es-ES_tradnl" sz="2800" b="1" dirty="0" smtClean="0">
              <a:solidFill>
                <a:srgbClr val="FFFF66"/>
              </a:solidFill>
              <a:latin typeface="Arial" charset="0"/>
            </a:endParaRPr>
          </a:p>
          <a:p>
            <a:pPr algn="ctr"/>
            <a:endParaRPr lang="es-ES_tradnl" sz="2800" b="1" dirty="0" smtClean="0">
              <a:solidFill>
                <a:srgbClr val="FFFF66"/>
              </a:solidFill>
              <a:latin typeface="Arial" charset="0"/>
            </a:endParaRPr>
          </a:p>
          <a:p>
            <a:pPr algn="ctr"/>
            <a:endParaRPr lang="es-ES_tradnl" sz="2800" b="1" dirty="0">
              <a:solidFill>
                <a:srgbClr val="FFFF66"/>
              </a:solidFill>
              <a:latin typeface="Arial" charset="0"/>
            </a:endParaRPr>
          </a:p>
          <a:p>
            <a:pPr algn="ctr"/>
            <a:r>
              <a:rPr lang="es-ES_tradnl" sz="2800" b="1" dirty="0">
                <a:solidFill>
                  <a:srgbClr val="FFFF66"/>
                </a:solidFill>
                <a:latin typeface="Arial" charset="0"/>
              </a:rPr>
              <a:t>SU APLICACIÓN EN LA CONCENTRACIÓN DE JUGOS CÍTRICOS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900" y="6149975"/>
            <a:ext cx="8459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800" i="1" dirty="0">
                <a:solidFill>
                  <a:srgbClr val="FFFF66"/>
                </a:solidFill>
                <a:latin typeface="Arial" charset="0"/>
              </a:rPr>
              <a:t>Ing. Patricia I. </a:t>
            </a:r>
            <a:r>
              <a:rPr lang="es-AR" sz="2800" i="1" dirty="0" err="1">
                <a:solidFill>
                  <a:srgbClr val="FFFF66"/>
                </a:solidFill>
                <a:latin typeface="Arial" charset="0"/>
              </a:rPr>
              <a:t>Bonato</a:t>
            </a:r>
            <a:r>
              <a:rPr lang="es-AR" sz="2800" i="1" dirty="0">
                <a:solidFill>
                  <a:srgbClr val="FFFF66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534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Evaporadores:</a:t>
            </a:r>
          </a:p>
          <a:p>
            <a:pPr>
              <a:spcBef>
                <a:spcPct val="50000"/>
              </a:spcBef>
            </a:pPr>
            <a:endParaRPr lang="es-ES_tradnl" sz="1600" b="1">
              <a:solidFill>
                <a:srgbClr val="FFFF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Características de Funcionamiento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5815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economía</a:t>
            </a:r>
            <a:r>
              <a:rPr lang="es-ES_tradnl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</a:t>
            </a:r>
            <a:r>
              <a:rPr lang="es-ES_tradnl" sz="2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 de agua evap / kg de vapor vivo cons</a:t>
            </a:r>
            <a:r>
              <a:rPr lang="es-ES_tradnl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845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capacidad</a:t>
            </a:r>
            <a:r>
              <a:rPr lang="es-ES_tradnl" sz="2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evaporación</a:t>
            </a:r>
            <a:r>
              <a:rPr lang="es-ES_tradnl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</a:t>
            </a:r>
            <a:r>
              <a:rPr lang="es-ES_tradnl" sz="2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 de agua evap / h</a:t>
            </a:r>
            <a:r>
              <a:rPr lang="es-ES_tradnl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76962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La evaporación debe  satisfacer: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Elevada capacidad de evaporación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Bajo consumo energético 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M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antener la calidad del producto 	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_tradnl" sz="2800" b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0600" y="457200"/>
            <a:ext cx="699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Elevada capacidad de evaporación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19400" y="2895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14600" y="1447800"/>
            <a:ext cx="44196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endParaRPr lang="es-ES" sz="3200" b="1">
              <a:latin typeface="Arial" charset="0"/>
            </a:endParaRPr>
          </a:p>
          <a:p>
            <a:pPr algn="ctr"/>
            <a:r>
              <a:rPr lang="es-ES" sz="3200" b="1">
                <a:latin typeface="Arial" charset="0"/>
              </a:rPr>
              <a:t>q = U . A . </a:t>
            </a:r>
            <a:r>
              <a:rPr lang="es-ES" sz="3200" b="1">
                <a:latin typeface="Symbol" pitchFamily="18" charset="2"/>
              </a:rPr>
              <a:t>D</a:t>
            </a:r>
            <a:r>
              <a:rPr lang="es-ES" sz="3200" b="1">
                <a:latin typeface="Arial" charset="0"/>
              </a:rPr>
              <a:t>T</a:t>
            </a:r>
            <a:endParaRPr lang="es-ES" sz="3200"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657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importantes A y bajos </a:t>
            </a:r>
            <a:r>
              <a:rPr lang="es-ES_tradnl" sz="3200" b="1" i="1">
                <a:solidFill>
                  <a:srgbClr val="FFFF66"/>
                </a:solidFill>
                <a:latin typeface="Symbol" pitchFamily="18" charset="2"/>
              </a:rPr>
              <a:t>D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T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495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sólo intercambio de calor</a:t>
            </a:r>
            <a:r>
              <a:rPr lang="es-ES_tradnl" i="1">
                <a:latin typeface="Arial" charset="0"/>
              </a:rPr>
              <a:t> 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latente</a:t>
            </a:r>
            <a:endParaRPr lang="es-ES_tradnl" sz="3200" b="1" i="1">
              <a:latin typeface="Arial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2816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regulación de la trampa de condensados</a:t>
            </a: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6019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i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 controles en líneas de vapor</a:t>
            </a:r>
            <a:endParaRPr lang="es-ES_tradnl" sz="32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Bajo consumo energético</a:t>
            </a:r>
            <a:endParaRPr lang="es-ES_tradnl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5250" y="1257300"/>
            <a:ext cx="8915400" cy="16764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endParaRPr lang="en-US" sz="3200" b="1">
              <a:latin typeface="Arial" charset="0"/>
            </a:endParaRPr>
          </a:p>
          <a:p>
            <a:pPr algn="ctr"/>
            <a:r>
              <a:rPr lang="en-US" sz="3200" b="1">
                <a:latin typeface="Arial" charset="0"/>
              </a:rPr>
              <a:t>m</a:t>
            </a:r>
            <a:r>
              <a:rPr lang="en-US" sz="3200" b="1" baseline="-25000">
                <a:latin typeface="Arial" charset="0"/>
              </a:rPr>
              <a:t>s </a:t>
            </a:r>
            <a:r>
              <a:rPr lang="en-US" sz="3200" b="1">
                <a:latin typeface="Arial" charset="0"/>
              </a:rPr>
              <a:t>. </a:t>
            </a:r>
            <a:r>
              <a:rPr lang="es-ES" sz="3200" b="1">
                <a:latin typeface="Symbol" pitchFamily="18" charset="2"/>
              </a:rPr>
              <a:t>l</a:t>
            </a:r>
            <a:r>
              <a:rPr lang="en-US" sz="3200" b="1" baseline="-25000">
                <a:latin typeface="Arial" charset="0"/>
              </a:rPr>
              <a:t>s</a:t>
            </a:r>
            <a:r>
              <a:rPr lang="en-US" sz="3200" b="1">
                <a:latin typeface="Arial" charset="0"/>
              </a:rPr>
              <a:t>       =       m</a:t>
            </a:r>
            <a:r>
              <a:rPr lang="en-US" sz="3200" b="1" baseline="-25000">
                <a:latin typeface="Arial" charset="0"/>
              </a:rPr>
              <a:t>v</a:t>
            </a:r>
            <a:r>
              <a:rPr lang="en-US" sz="3200" b="1">
                <a:latin typeface="Arial" charset="0"/>
              </a:rPr>
              <a:t> . </a:t>
            </a:r>
            <a:r>
              <a:rPr lang="en-US" sz="3200" b="1">
                <a:latin typeface="Symbol" pitchFamily="18" charset="2"/>
              </a:rPr>
              <a:t>l</a:t>
            </a:r>
            <a:r>
              <a:rPr lang="en-US" sz="3200" b="1" baseline="-25000">
                <a:latin typeface="Arial" charset="0"/>
              </a:rPr>
              <a:t>v</a:t>
            </a:r>
            <a:r>
              <a:rPr lang="en-US" sz="3200" b="1">
                <a:latin typeface="Arial" charset="0"/>
              </a:rPr>
              <a:t>    –    m</a:t>
            </a:r>
            <a:r>
              <a:rPr lang="en-US" sz="3200" b="1" baseline="-25000">
                <a:latin typeface="Arial" charset="0"/>
              </a:rPr>
              <a:t>f</a:t>
            </a:r>
            <a:r>
              <a:rPr lang="en-US" sz="3200" b="1">
                <a:latin typeface="Arial" charset="0"/>
              </a:rPr>
              <a:t> . Cp</a:t>
            </a:r>
            <a:r>
              <a:rPr lang="en-US" sz="3200" b="1" baseline="-25000">
                <a:latin typeface="Arial" charset="0"/>
              </a:rPr>
              <a:t>f</a:t>
            </a:r>
            <a:r>
              <a:rPr lang="en-US" sz="3200" b="1">
                <a:latin typeface="Arial" charset="0"/>
              </a:rPr>
              <a:t> . </a:t>
            </a:r>
            <a:r>
              <a:rPr lang="es-ES" sz="3200" b="1">
                <a:latin typeface="Arial" charset="0"/>
              </a:rPr>
              <a:t>(T</a:t>
            </a:r>
            <a:r>
              <a:rPr lang="es-ES" sz="3200" b="1" baseline="-25000">
                <a:latin typeface="Arial" charset="0"/>
              </a:rPr>
              <a:t>f</a:t>
            </a:r>
            <a:r>
              <a:rPr lang="es-ES" sz="3200" b="1">
                <a:latin typeface="Arial" charset="0"/>
              </a:rPr>
              <a:t> –T)</a:t>
            </a:r>
            <a:endParaRPr lang="es-ES" sz="32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52600" y="3810000"/>
            <a:ext cx="5486400" cy="5984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just"/>
            <a:r>
              <a:rPr lang="en-US" sz="3200" b="1">
                <a:latin typeface="Arial" charset="0"/>
              </a:rPr>
              <a:t>m</a:t>
            </a:r>
            <a:r>
              <a:rPr lang="en-US" sz="3200" b="1" baseline="-25000">
                <a:latin typeface="Arial" charset="0"/>
              </a:rPr>
              <a:t>s</a:t>
            </a:r>
            <a:r>
              <a:rPr lang="en-US" sz="3200" b="1">
                <a:latin typeface="Arial" charset="0"/>
              </a:rPr>
              <a:t> . </a:t>
            </a:r>
            <a:r>
              <a:rPr lang="es-ES_tradnl" sz="3200" b="1">
                <a:latin typeface="Symbol" pitchFamily="18" charset="2"/>
              </a:rPr>
              <a:t>l</a:t>
            </a:r>
            <a:r>
              <a:rPr lang="en-US" sz="3200" b="1" baseline="-25000">
                <a:latin typeface="Arial" charset="0"/>
              </a:rPr>
              <a:t>s</a:t>
            </a:r>
            <a:r>
              <a:rPr lang="en-US" sz="3200" b="1">
                <a:latin typeface="Arial" charset="0"/>
              </a:rPr>
              <a:t> = m</a:t>
            </a:r>
            <a:r>
              <a:rPr lang="en-US" sz="3200" b="1" baseline="-25000">
                <a:latin typeface="Arial" charset="0"/>
              </a:rPr>
              <a:t>v</a:t>
            </a:r>
            <a:r>
              <a:rPr lang="en-US" sz="3200" b="1">
                <a:latin typeface="Arial" charset="0"/>
              </a:rPr>
              <a:t> . </a:t>
            </a:r>
            <a:r>
              <a:rPr lang="en-US" sz="3200" b="1">
                <a:latin typeface="Symbol" pitchFamily="18" charset="2"/>
              </a:rPr>
              <a:t>l</a:t>
            </a:r>
            <a:r>
              <a:rPr lang="es-ES" sz="3200" b="1" baseline="-25000">
                <a:latin typeface="Arial" charset="0"/>
              </a:rPr>
              <a:t>v</a:t>
            </a:r>
            <a:endParaRPr lang="es-ES_tradnl" sz="32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31384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Si T</a:t>
            </a:r>
            <a:r>
              <a:rPr lang="es-ES_tradnl" sz="2800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 = 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múltiple efecto</a:t>
            </a:r>
            <a:endParaRPr lang="es-ES_tradnl" sz="32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recompresión del vapor</a:t>
            </a:r>
            <a:endParaRPr lang="es-ES_tradnl" sz="3200" b="1" i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90750" y="1714500"/>
            <a:ext cx="4770438" cy="3552825"/>
            <a:chOff x="2063" y="2769"/>
            <a:chExt cx="7511" cy="5597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2485" y="3401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2244" y="2874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2787" y="2890"/>
              <a:ext cx="0" cy="5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063" y="4875"/>
              <a:ext cx="4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089" y="5191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85" y="6875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089" y="6454"/>
              <a:ext cx="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3571" y="5822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063" y="452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V="1">
              <a:off x="3873" y="4881"/>
              <a:ext cx="0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3873" y="4881"/>
              <a:ext cx="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1518" name="Group 14"/>
            <p:cNvGrpSpPr>
              <a:grpSpLocks/>
            </p:cNvGrpSpPr>
            <p:nvPr/>
          </p:nvGrpSpPr>
          <p:grpSpPr bwMode="auto">
            <a:xfrm>
              <a:off x="8971" y="3071"/>
              <a:ext cx="603" cy="2527"/>
              <a:chOff x="4356" y="3085"/>
              <a:chExt cx="603" cy="2527"/>
            </a:xfrm>
          </p:grpSpPr>
          <p:sp>
            <p:nvSpPr>
              <p:cNvPr id="21519" name="AutoShape 15"/>
              <p:cNvSpPr>
                <a:spLocks noChangeArrowheads="1"/>
              </p:cNvSpPr>
              <p:nvPr/>
            </p:nvSpPr>
            <p:spPr bwMode="auto">
              <a:xfrm rot="-5499237">
                <a:off x="4319" y="3543"/>
                <a:ext cx="316" cy="24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20" name="Rectangle 16"/>
              <p:cNvSpPr>
                <a:spLocks noChangeArrowheads="1"/>
              </p:cNvSpPr>
              <p:nvPr/>
            </p:nvSpPr>
            <p:spPr bwMode="auto">
              <a:xfrm>
                <a:off x="4356" y="3822"/>
                <a:ext cx="241" cy="9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21" name="AutoShape 17"/>
              <p:cNvSpPr>
                <a:spLocks noChangeArrowheads="1"/>
              </p:cNvSpPr>
              <p:nvPr/>
            </p:nvSpPr>
            <p:spPr bwMode="auto">
              <a:xfrm rot="5463052">
                <a:off x="4319" y="4806"/>
                <a:ext cx="316" cy="24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>
                <a:off x="4476" y="3085"/>
                <a:ext cx="0" cy="4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23" name="Line 19"/>
              <p:cNvSpPr>
                <a:spLocks noChangeShapeType="1"/>
              </p:cNvSpPr>
              <p:nvPr/>
            </p:nvSpPr>
            <p:spPr bwMode="auto">
              <a:xfrm>
                <a:off x="4476" y="5085"/>
                <a:ext cx="0" cy="5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1524" name="Group 20"/>
              <p:cNvGrpSpPr>
                <a:grpSpLocks/>
              </p:cNvGrpSpPr>
              <p:nvPr/>
            </p:nvGrpSpPr>
            <p:grpSpPr bwMode="auto">
              <a:xfrm>
                <a:off x="4778" y="3822"/>
                <a:ext cx="181" cy="1053"/>
                <a:chOff x="10027" y="2347"/>
                <a:chExt cx="543" cy="1810"/>
              </a:xfrm>
            </p:grpSpPr>
            <p:sp>
              <p:nvSpPr>
                <p:cNvPr id="21525" name="AutoShape 21"/>
                <p:cNvSpPr>
                  <a:spLocks noChangeArrowheads="1"/>
                </p:cNvSpPr>
                <p:nvPr/>
              </p:nvSpPr>
              <p:spPr bwMode="auto">
                <a:xfrm rot="10855436">
                  <a:off x="10027" y="2709"/>
                  <a:ext cx="543" cy="144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26" name="AutoShape 22"/>
                <p:cNvSpPr>
                  <a:spLocks noChangeArrowheads="1"/>
                </p:cNvSpPr>
                <p:nvPr/>
              </p:nvSpPr>
              <p:spPr bwMode="auto">
                <a:xfrm>
                  <a:off x="10027" y="2347"/>
                  <a:ext cx="543" cy="362"/>
                </a:xfrm>
                <a:prstGeom prst="hexagon">
                  <a:avLst>
                    <a:gd name="adj" fmla="val 3750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4864" y="3506"/>
                <a:ext cx="0" cy="3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4872" y="4856"/>
                <a:ext cx="0" cy="5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4778" y="3387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4778" y="6861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1" name="AutoShape 27"/>
            <p:cNvSpPr>
              <a:spLocks noChangeArrowheads="1"/>
            </p:cNvSpPr>
            <p:nvPr/>
          </p:nvSpPr>
          <p:spPr bwMode="auto">
            <a:xfrm>
              <a:off x="5864" y="5808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7101" y="3342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7101" y="6395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7101" y="6816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7705" y="6395"/>
              <a:ext cx="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6" name="AutoShape 32"/>
            <p:cNvSpPr>
              <a:spLocks noChangeArrowheads="1"/>
            </p:cNvSpPr>
            <p:nvPr/>
          </p:nvSpPr>
          <p:spPr bwMode="auto">
            <a:xfrm>
              <a:off x="8187" y="5763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 flipV="1">
              <a:off x="8429" y="4079"/>
              <a:ext cx="0" cy="1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8429" y="4079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3285" y="5198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 flipV="1">
              <a:off x="6180" y="4881"/>
              <a:ext cx="0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6180" y="4881"/>
              <a:ext cx="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3813" y="7882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3813" y="7521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4552" y="2815"/>
              <a:ext cx="0" cy="5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4552" y="2800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5111" y="2814"/>
              <a:ext cx="0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6105" y="7851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6105" y="7490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6844" y="2784"/>
              <a:ext cx="0" cy="5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6844" y="2769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7403" y="2783"/>
              <a:ext cx="0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5412" y="5236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5608" y="5243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7720" y="5282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7916" y="5289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1155700" y="1257300"/>
            <a:ext cx="17970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r>
              <a:rPr lang="es-ES" b="1" baseline="-25000">
                <a:solidFill>
                  <a:srgbClr val="FFFF66"/>
                </a:solidFill>
                <a:latin typeface="Arial" charset="0"/>
              </a:rPr>
              <a:t>f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3914775" y="4000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2457450" y="40147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4300538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H="1">
            <a:off x="6229350" y="4686300"/>
            <a:ext cx="47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6729413" y="2552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946150" y="2705100"/>
            <a:ext cx="131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2876550" y="2705100"/>
            <a:ext cx="9572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v1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4324350" y="2692400"/>
            <a:ext cx="9572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v2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5708650" y="2197100"/>
            <a:ext cx="990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v3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3257550" y="4914900"/>
            <a:ext cx="10350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692650" y="4914900"/>
            <a:ext cx="10350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6381750" y="46863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 , x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444750" y="31496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892550" y="31496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5375275" y="31115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323850" y="62484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rgbClr val="FFFF66"/>
                </a:solidFill>
                <a:latin typeface="Arial" charset="0"/>
              </a:rPr>
              <a:t>	</a:t>
            </a:r>
            <a:r>
              <a:rPr lang="es-ES" sz="2000" b="1">
                <a:solidFill>
                  <a:srgbClr val="FFFF66"/>
                </a:solidFill>
                <a:latin typeface="Arial" charset="0"/>
              </a:rPr>
              <a:t>Fig. 3</a:t>
            </a:r>
            <a:r>
              <a:rPr lang="es-ES" sz="2000">
                <a:solidFill>
                  <a:srgbClr val="FFFF66"/>
                </a:solidFill>
                <a:latin typeface="Arial" charset="0"/>
              </a:rPr>
              <a:t>. Esquema de un evaporador de triple efecto</a:t>
            </a:r>
            <a:endParaRPr lang="es-ES_tradnl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6229350" y="51435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471488" y="333375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múltiple efecto</a:t>
            </a:r>
            <a:endParaRPr lang="es-ES_tradnl" sz="3200" b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9388" y="5661025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Fig. 4. Economía vs. Número de efectos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62000" y="406400"/>
          <a:ext cx="7670800" cy="5156200"/>
        </p:xfrm>
        <a:graphic>
          <a:graphicData uri="http://schemas.openxmlformats.org/presentationml/2006/ole">
            <p:oleObj spid="_x0000_s32774" name="Gráfico" r:id="rId3" imgW="4676694" imgH="31433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23850" y="14605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3200" b="1" i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recompresión del vapor</a:t>
            </a:r>
            <a:endParaRPr lang="es-ES_tradnl" sz="3200" b="1" i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870075"/>
            <a:ext cx="28479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1871663"/>
            <a:ext cx="27987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982913" y="2349500"/>
            <a:ext cx="3676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A: Jugo </a:t>
            </a:r>
            <a:r>
              <a:rPr lang="es-ES_tradnl" sz="2300">
                <a:solidFill>
                  <a:srgbClr val="FFFF66"/>
                </a:solidFill>
                <a:latin typeface="Arial" charset="0"/>
              </a:rPr>
              <a:t>(alimentación)</a:t>
            </a:r>
          </a:p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B: Jugo concentrados</a:t>
            </a:r>
          </a:p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Cc: Condensado</a:t>
            </a:r>
          </a:p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C: Vapor secundario</a:t>
            </a:r>
          </a:p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D: Vapor primario</a:t>
            </a:r>
          </a:p>
          <a:p>
            <a:pPr algn="just"/>
            <a:r>
              <a:rPr lang="es-ES_tradnl">
                <a:solidFill>
                  <a:srgbClr val="FFFF66"/>
                </a:solidFill>
                <a:latin typeface="Arial" charset="0"/>
              </a:rPr>
              <a:t>E: Energía eléctrica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0800" y="1125538"/>
            <a:ext cx="60118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000">
                <a:solidFill>
                  <a:srgbClr val="FFFF66"/>
                </a:solidFill>
                <a:latin typeface="Arial" charset="0"/>
              </a:rPr>
              <a:t>Fig. 5. Esquema de una termocompresión</a:t>
            </a:r>
          </a:p>
          <a:p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http://www.gea-wiegand.com</a:t>
            </a:r>
            <a:endParaRPr lang="es-ES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263775" y="6021388"/>
            <a:ext cx="6769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AR" sz="2000">
                <a:solidFill>
                  <a:srgbClr val="FFFF66"/>
                </a:solidFill>
                <a:latin typeface="Arial" charset="0"/>
              </a:rPr>
              <a:t>Fig. 6. Esquema de una recompresión mecánica</a:t>
            </a:r>
          </a:p>
          <a:p>
            <a:pPr algn="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http://www.gea-wiegand.com</a:t>
            </a:r>
            <a:endParaRPr lang="es-ES" sz="20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33375"/>
            <a:ext cx="675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Ø	M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antener la calidad del producto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206500"/>
            <a:ext cx="8458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	</a:t>
            </a:r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bajos tiempos de retención</a:t>
            </a:r>
          </a:p>
          <a:p>
            <a:pPr>
              <a:spcBef>
                <a:spcPct val="50000"/>
              </a:spcBef>
            </a:pPr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			</a:t>
            </a:r>
            <a:r>
              <a:rPr lang="es-ES_tradnl" sz="2800">
                <a:solidFill>
                  <a:srgbClr val="FFFF66"/>
                </a:solidFill>
                <a:latin typeface="Arial" charset="0"/>
              </a:rPr>
              <a:t>con 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U</a:t>
            </a:r>
            <a:r>
              <a:rPr lang="es-ES_tradnl" sz="2800">
                <a:solidFill>
                  <a:srgbClr val="FFFF66"/>
                </a:solidFill>
                <a:latin typeface="Arial" charset="0"/>
              </a:rPr>
              <a:t> alto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261100" y="614363"/>
          <a:ext cx="2846388" cy="2989262"/>
        </p:xfrm>
        <a:graphic>
          <a:graphicData uri="http://schemas.openxmlformats.org/presentationml/2006/ole">
            <p:oleObj spid="_x0000_s15366" name="Fotografía de Photo Editor" r:id="rId3" imgW="2476190" imgH="2600000" progId="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23850" y="4292600"/>
            <a:ext cx="88201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>
                <a:solidFill>
                  <a:srgbClr val="FFFF66"/>
                </a:solidFill>
                <a:latin typeface="Arial" charset="0"/>
              </a:rPr>
              <a:t>			mayor </a:t>
            </a:r>
            <a:r>
              <a:rPr lang="es-ES_tradnl" sz="2800" b="1" dirty="0">
                <a:solidFill>
                  <a:srgbClr val="FFFF66"/>
                </a:solidFill>
                <a:latin typeface="Symbol" pitchFamily="18" charset="2"/>
              </a:rPr>
              <a:t>D</a:t>
            </a:r>
            <a:r>
              <a:rPr lang="es-ES_tradnl" sz="2800" b="1" dirty="0">
                <a:solidFill>
                  <a:srgbClr val="FFFF66"/>
                </a:solidFill>
                <a:latin typeface="Arial" charset="0"/>
              </a:rPr>
              <a:t>T</a:t>
            </a:r>
            <a:r>
              <a:rPr lang="es-ES_tradnl" sz="2800" dirty="0">
                <a:solidFill>
                  <a:srgbClr val="FFFF66"/>
                </a:solidFill>
                <a:latin typeface="Arial" charset="0"/>
              </a:rPr>
              <a:t> posible</a:t>
            </a:r>
          </a:p>
          <a:p>
            <a:pPr>
              <a:spcBef>
                <a:spcPct val="50000"/>
              </a:spcBef>
            </a:pPr>
            <a:endParaRPr lang="es-ES_tradnl" sz="1400" b="1" dirty="0">
              <a:solidFill>
                <a:srgbClr val="FFFF66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sz="2800" b="1" dirty="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</a:t>
            </a:r>
            <a:r>
              <a:rPr lang="es-ES_tradnl" sz="2800" b="1" dirty="0">
                <a:solidFill>
                  <a:srgbClr val="FFFF66"/>
                </a:solidFill>
                <a:latin typeface="Arial" charset="0"/>
              </a:rPr>
              <a:t> 	</a:t>
            </a:r>
            <a:r>
              <a:rPr lang="es-ES_tradnl" sz="2800" b="1" i="1" dirty="0">
                <a:solidFill>
                  <a:srgbClr val="FFFF66"/>
                </a:solidFill>
                <a:latin typeface="Arial" charset="0"/>
              </a:rPr>
              <a:t>moderada temperatura media del producto</a:t>
            </a:r>
          </a:p>
          <a:p>
            <a:pPr>
              <a:spcBef>
                <a:spcPct val="50000"/>
              </a:spcBef>
            </a:pPr>
            <a:r>
              <a:rPr lang="es-ES_tradnl" sz="2800" b="1" i="1" dirty="0">
                <a:solidFill>
                  <a:srgbClr val="FFFF66"/>
                </a:solidFill>
                <a:latin typeface="Arial" charset="0"/>
              </a:rPr>
              <a:t>			</a:t>
            </a:r>
            <a:r>
              <a:rPr lang="es-ES_tradnl" sz="2800" dirty="0">
                <a:solidFill>
                  <a:srgbClr val="FFFF66"/>
                </a:solidFill>
                <a:latin typeface="Arial" charset="0"/>
              </a:rPr>
              <a:t>disminuir </a:t>
            </a:r>
            <a:r>
              <a:rPr lang="es-ES_tradnl" sz="2800" b="1" dirty="0">
                <a:solidFill>
                  <a:srgbClr val="FFFF66"/>
                </a:solidFill>
                <a:latin typeface="Arial" charset="0"/>
              </a:rPr>
              <a:t>T </a:t>
            </a:r>
            <a:r>
              <a:rPr lang="es-ES_tradnl" sz="2800" dirty="0">
                <a:solidFill>
                  <a:srgbClr val="FFFF66"/>
                </a:solidFill>
                <a:latin typeface="Arial" charset="0"/>
              </a:rPr>
              <a:t>  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347788" y="2565400"/>
          <a:ext cx="5486400" cy="1222375"/>
        </p:xfrm>
        <a:graphic>
          <a:graphicData uri="http://schemas.openxmlformats.org/presentationml/2006/ole">
            <p:oleObj spid="_x0000_s15367" name="Ecuación" r:id="rId4" imgW="2095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1450" y="76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TIPOS DE EVAPORADORES</a:t>
            </a:r>
          </a:p>
          <a:p>
            <a:pPr lvl="1" algn="ctr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MÁS UTILIZADOS EN LA INDUSTRIA CÍTRICA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62300" y="1019175"/>
            <a:ext cx="59769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ES_tradnl" sz="2600" b="1">
                <a:solidFill>
                  <a:srgbClr val="FFFF66"/>
                </a:solidFill>
                <a:latin typeface="Arial" charset="0"/>
              </a:rPr>
              <a:t>Tubular de película descendente</a:t>
            </a:r>
          </a:p>
          <a:p>
            <a:pPr lvl="1"/>
            <a:r>
              <a:rPr lang="es-ES_tradnl" sz="2600" b="1">
                <a:solidFill>
                  <a:srgbClr val="FFFF66"/>
                </a:solidFill>
                <a:latin typeface="Arial" charset="0"/>
              </a:rPr>
              <a:t>o Falling Film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51275" y="1993900"/>
            <a:ext cx="5003800" cy="4121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 b="1">
                <a:solidFill>
                  <a:srgbClr val="FFFF66"/>
                </a:solidFill>
                <a:latin typeface="Arial" charset="0"/>
              </a:rPr>
              <a:t>Ventajas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: Corto tiempo de residencia, bajos </a:t>
            </a:r>
            <a:r>
              <a:rPr lang="es-ES_tradnl">
                <a:solidFill>
                  <a:srgbClr val="FFFF66"/>
                </a:solidFill>
                <a:latin typeface="Symbol" pitchFamily="18" charset="2"/>
              </a:rPr>
              <a:t>D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T, relativamente bajos volúmenes de líquidos.</a:t>
            </a: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endParaRPr lang="es-ES_tradnl" b="1">
              <a:solidFill>
                <a:srgbClr val="FFFF66"/>
              </a:solidFill>
              <a:latin typeface="Arial" charset="0"/>
            </a:endParaRPr>
          </a:p>
          <a:p>
            <a:pPr algn="just"/>
            <a:r>
              <a:rPr lang="es-ES_tradnl" b="1">
                <a:solidFill>
                  <a:srgbClr val="FFFF66"/>
                </a:solidFill>
                <a:latin typeface="Arial" charset="0"/>
              </a:rPr>
              <a:t>Desventajas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: Muy voluminosos, de difícil mantenimiento</a:t>
            </a:r>
            <a:endParaRPr lang="es-ES_tradnl">
              <a:solidFill>
                <a:srgbClr val="FFFF66"/>
              </a:solidFill>
            </a:endParaRP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5148263" y="3357563"/>
          <a:ext cx="2376487" cy="1765300"/>
        </p:xfrm>
        <a:graphic>
          <a:graphicData uri="http://schemas.openxmlformats.org/presentationml/2006/ole">
            <p:oleObj spid="_x0000_s16399" name="Imagen de mapa de bits" r:id="rId3" imgW="1666667" imgH="1238423" progId="PBrush">
              <p:embed/>
            </p:oleObj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165100" y="981075"/>
          <a:ext cx="3536950" cy="5256213"/>
        </p:xfrm>
        <a:graphic>
          <a:graphicData uri="http://schemas.openxmlformats.org/presentationml/2006/ole">
            <p:oleObj spid="_x0000_s16403" name="Fotografía de Photo Editor" r:id="rId4" imgW="5191850" imgH="8449854" progId="">
              <p:embed/>
            </p:oleObj>
          </a:graphicData>
        </a:graphic>
      </p:graphicFrame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-127000" y="6188075"/>
            <a:ext cx="5300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Fig. 8. Evaporador de película descendente</a:t>
            </a:r>
          </a:p>
          <a:p>
            <a:pPr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http://www.gea-wiegand.com</a:t>
            </a:r>
            <a:r>
              <a:rPr lang="es-AR" sz="2000">
                <a:solidFill>
                  <a:srgbClr val="FFFF66"/>
                </a:solidFill>
                <a:latin typeface="Arial" charset="0"/>
              </a:rPr>
              <a:t> </a:t>
            </a:r>
            <a:endParaRPr lang="es-ES" sz="20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9388" y="4797425"/>
            <a:ext cx="8820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Fig. 9. Sistemas de distribución de la alimentación </a:t>
            </a:r>
          </a:p>
          <a:p>
            <a:pPr marL="457200" indent="-457200"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en evaporadores de película descendente:</a:t>
            </a:r>
          </a:p>
          <a:p>
            <a:pPr marL="457200" indent="-457200"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a) dinámico; b) estático</a:t>
            </a:r>
          </a:p>
          <a:p>
            <a:pPr marL="457200" indent="-457200"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http://www.gea-wiegand.com </a:t>
            </a:r>
            <a:endParaRPr lang="es-ES" sz="1800">
              <a:solidFill>
                <a:srgbClr val="FFFF66"/>
              </a:solidFill>
              <a:latin typeface="Arial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00113" y="1268413"/>
          <a:ext cx="3097212" cy="3382962"/>
        </p:xfrm>
        <a:graphic>
          <a:graphicData uri="http://schemas.openxmlformats.org/presentationml/2006/ole">
            <p:oleObj spid="_x0000_s45061" name="Foto de Photo Editor" r:id="rId3" imgW="5714286" imgH="6354062" progId="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5076825" y="1268413"/>
          <a:ext cx="3187700" cy="3384550"/>
        </p:xfrm>
        <a:graphic>
          <a:graphicData uri="http://schemas.openxmlformats.org/presentationml/2006/ole">
            <p:oleObj spid="_x0000_s45062" name="Foto de Photo Editor" r:id="rId4" imgW="5714286" imgH="5811061" progId="">
              <p:embed/>
            </p:oleObj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636963" y="414972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latin typeface="Arial" charset="0"/>
              </a:rPr>
              <a:t>a</a:t>
            </a:r>
            <a:endParaRPr lang="es-ES">
              <a:latin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813675" y="414972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latin typeface="Arial" charset="0"/>
              </a:rPr>
              <a:t>b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51520" y="476672"/>
          <a:ext cx="8694738" cy="5067300"/>
        </p:xfrm>
        <a:graphic>
          <a:graphicData uri="http://schemas.openxmlformats.org/presentationml/2006/ole">
            <p:oleObj spid="_x0000_s24583" name="Imagen de mapa de bits" r:id="rId3" imgW="8695238" imgH="5068007" progId="PBrush">
              <p:embed/>
            </p:oleObj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3188" y="6130925"/>
            <a:ext cx="89646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FFFF66"/>
                </a:solidFill>
                <a:latin typeface="Arial" charset="0"/>
              </a:rPr>
              <a:t>Fig. 1. Etapas en la producción de jugo de naranja concentrado</a:t>
            </a:r>
          </a:p>
          <a:p>
            <a:pPr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Modificado de </a:t>
            </a:r>
            <a:r>
              <a:rPr lang="es-ES_tradnl" sz="1800">
                <a:solidFill>
                  <a:srgbClr val="FFFF66"/>
                </a:solidFill>
                <a:latin typeface="Arial" charset="0"/>
              </a:rPr>
              <a:t>http://www.ultimatecitrus.com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73088" y="685800"/>
          <a:ext cx="3419475" cy="5715000"/>
        </p:xfrm>
        <a:graphic>
          <a:graphicData uri="http://schemas.openxmlformats.org/presentationml/2006/ole">
            <p:oleObj spid="_x0000_s17410" name="Imagen de mapa de bits" r:id="rId3" imgW="1504762" imgH="2514286" progId="PBrush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05275" y="5876925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FF66"/>
                </a:solidFill>
                <a:latin typeface="Arial" charset="0"/>
              </a:rPr>
              <a:t>Fig. 10. Evaporador TASTE</a:t>
            </a:r>
          </a:p>
          <a:p>
            <a:r>
              <a:rPr lang="es-AR" sz="2000">
                <a:solidFill>
                  <a:srgbClr val="FFFF66"/>
                </a:solidFill>
                <a:latin typeface="Arial" charset="0"/>
              </a:rPr>
              <a:t>Fuente: http://www.jbtfoodtech.com</a:t>
            </a:r>
            <a:endParaRPr lang="es-ES_tradnl" sz="2000">
              <a:solidFill>
                <a:srgbClr val="FFFF66"/>
              </a:solidFill>
              <a:latin typeface="Arial" charset="0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211638" y="715963"/>
          <a:ext cx="4438650" cy="5045075"/>
        </p:xfrm>
        <a:graphic>
          <a:graphicData uri="http://schemas.openxmlformats.org/presentationml/2006/ole">
            <p:oleObj spid="_x0000_s17414" name="Imagen de mapa de bits" r:id="rId4" imgW="6001588" imgH="855464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1256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793750"/>
            <a:ext cx="2243138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238" y="146050"/>
            <a:ext cx="2641600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AutoShape 7"/>
          <p:cNvSpPr>
            <a:spLocks/>
          </p:cNvSpPr>
          <p:nvPr/>
        </p:nvSpPr>
        <p:spPr bwMode="auto">
          <a:xfrm>
            <a:off x="298450" y="981075"/>
            <a:ext cx="1441450" cy="431800"/>
          </a:xfrm>
          <a:prstGeom prst="accentCallout1">
            <a:avLst>
              <a:gd name="adj1" fmla="val 26472"/>
              <a:gd name="adj2" fmla="val 105287"/>
              <a:gd name="adj3" fmla="val 178310"/>
              <a:gd name="adj4" fmla="val 11993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AR" sz="1800">
                <a:latin typeface="Arial" charset="0"/>
              </a:rPr>
              <a:t>10000 kg/h</a:t>
            </a: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1692275" y="188913"/>
            <a:ext cx="1358900" cy="360362"/>
          </a:xfrm>
          <a:prstGeom prst="accentCallout1">
            <a:avLst>
              <a:gd name="adj1" fmla="val 31718"/>
              <a:gd name="adj2" fmla="val 105606"/>
              <a:gd name="adj3" fmla="val 243171"/>
              <a:gd name="adj4" fmla="val 15549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 sz="1800">
                <a:latin typeface="Arial" charset="0"/>
              </a:rPr>
              <a:t>24000 kg/h</a:t>
            </a: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4356100" y="188913"/>
            <a:ext cx="1512888" cy="436562"/>
          </a:xfrm>
          <a:prstGeom prst="accentCallout1">
            <a:avLst>
              <a:gd name="adj1" fmla="val 26181"/>
              <a:gd name="adj2" fmla="val 105037"/>
              <a:gd name="adj3" fmla="val 147273"/>
              <a:gd name="adj4" fmla="val 16610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 sz="1800">
                <a:latin typeface="Arial" charset="0"/>
              </a:rPr>
              <a:t>32000 kg/h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79388" y="6186488"/>
            <a:ext cx="61214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rgbClr val="FFFF66"/>
                </a:solidFill>
                <a:latin typeface="Arial" charset="0"/>
              </a:rPr>
              <a:t>Fig. 11. Evaporadores y capacidad</a:t>
            </a:r>
          </a:p>
          <a:p>
            <a:pPr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http://www.jbtfoodtech.com</a:t>
            </a:r>
            <a:endParaRPr lang="es-ES_tradnl" sz="18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6200" y="1268413"/>
          <a:ext cx="11647488" cy="3905250"/>
        </p:xfrm>
        <a:graphic>
          <a:graphicData uri="http://schemas.openxmlformats.org/presentationml/2006/ole">
            <p:oleObj spid="_x0000_s37892" name="Documento" r:id="rId3" imgW="6220803" imgH="2064691" progId="Word.Document.8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47650" y="5572125"/>
            <a:ext cx="8675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800">
                <a:solidFill>
                  <a:srgbClr val="FFFF66"/>
                </a:solidFill>
                <a:latin typeface="Arial" charset="0"/>
              </a:rPr>
              <a:t>Ejemplo de valores típicos de las variables en un evaporador de película descendente de triple efecto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2238" y="1158875"/>
            <a:ext cx="3865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600" b="1">
                <a:solidFill>
                  <a:srgbClr val="FFFF66"/>
                </a:solidFill>
                <a:latin typeface="Arial" charset="0"/>
              </a:rPr>
              <a:t>Evaporador de placas </a:t>
            </a:r>
            <a:endParaRPr lang="es-ES_tradnl" sz="26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1450" y="76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TIPOS DE EVAPORADORES</a:t>
            </a:r>
          </a:p>
          <a:p>
            <a:pPr lvl="1" algn="ctr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MÁS UTILIZADOS EN LA INDUSTRIA CÍTRICA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30800" y="1727200"/>
            <a:ext cx="3949700" cy="4127500"/>
          </a:xfrm>
          <a:prstGeom prst="rect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solidFill>
                  <a:srgbClr val="FFFF66"/>
                </a:solidFill>
                <a:latin typeface="Arial" charset="0"/>
              </a:rPr>
              <a:t>Ventajas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: bajos </a:t>
            </a:r>
            <a:r>
              <a:rPr lang="es-ES_tradnl">
                <a:solidFill>
                  <a:srgbClr val="FFFF66"/>
                </a:solidFill>
                <a:latin typeface="Symbol" pitchFamily="18" charset="2"/>
              </a:rPr>
              <a:t>D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T</a:t>
            </a:r>
            <a:r>
              <a:rPr lang="es-ES_tradnl">
                <a:latin typeface="Arial" charset="0"/>
              </a:rPr>
              <a:t> 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, tiempos de residencia cortos, compactos, fáciles de desmontar y mantener, puede aumentarse su tamaño por adición de placas</a:t>
            </a:r>
          </a:p>
          <a:p>
            <a:r>
              <a:rPr lang="es-ES_tradnl" b="1">
                <a:solidFill>
                  <a:srgbClr val="FFFF66"/>
                </a:solidFill>
                <a:latin typeface="Arial" charset="0"/>
              </a:rPr>
              <a:t>Desventajas</a:t>
            </a:r>
            <a:r>
              <a:rPr lang="es-ES_tradnl">
                <a:solidFill>
                  <a:srgbClr val="FFFF66"/>
                </a:solidFill>
                <a:latin typeface="Arial" charset="0"/>
              </a:rPr>
              <a:t>: precisan bombas de alta presión, problemas de obstrucción, </a:t>
            </a:r>
          </a:p>
          <a:p>
            <a:r>
              <a:rPr lang="es-ES_tradnl">
                <a:solidFill>
                  <a:srgbClr val="FFFF66"/>
                </a:solidFill>
                <a:latin typeface="Arial" charset="0"/>
              </a:rPr>
              <a:t>problemas con las juntas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69850" y="1685925"/>
          <a:ext cx="4981575" cy="4254500"/>
        </p:xfrm>
        <a:graphic>
          <a:graphicData uri="http://schemas.openxmlformats.org/presentationml/2006/ole">
            <p:oleObj spid="_x0000_s18440" name="Imagen de mapa de bits" r:id="rId3" imgW="6819048" imgH="5706272" progId="PBrush">
              <p:embed/>
            </p:oleObj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4300" y="6061075"/>
            <a:ext cx="507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Fig. 12. Evaporador de placas</a:t>
            </a:r>
          </a:p>
          <a:p>
            <a:pPr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http://www.gea-wiegand.com</a:t>
            </a:r>
            <a:r>
              <a:rPr lang="es-AR" sz="2000">
                <a:solidFill>
                  <a:srgbClr val="FFFF66"/>
                </a:solidFill>
                <a:latin typeface="Arial" charset="0"/>
              </a:rPr>
              <a:t> </a:t>
            </a:r>
            <a:endParaRPr lang="es-ES" sz="20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41663"/>
            <a:ext cx="7467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269875"/>
            <a:ext cx="5029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5900" y="6445250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1800">
                <a:solidFill>
                  <a:srgbClr val="FFFF66"/>
                </a:solidFill>
                <a:latin typeface="Arial" charset="0"/>
              </a:rPr>
              <a:t>Fuente: http://www.apv.com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722938" y="350838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FFFF66"/>
                </a:solidFill>
                <a:latin typeface="Arial" charset="0"/>
              </a:rPr>
              <a:t>Fig. 13. Evaporador de placas de tres efectos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940425" y="2062163"/>
            <a:ext cx="2952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FFFF66"/>
                </a:solidFill>
                <a:latin typeface="Arial" charset="0"/>
              </a:rPr>
              <a:t>Fig. 14. Esquema de un evaporador de placas de dos efectos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020763"/>
            <a:ext cx="5875337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0737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solidFill>
                  <a:srgbClr val="FFFF66"/>
                </a:solidFill>
                <a:latin typeface="Arial" charset="0"/>
              </a:rPr>
              <a:t>Fig. 15. Evaporador de placas</a:t>
            </a:r>
            <a:r>
              <a:rPr lang="es-ES_tradnl" sz="2000">
                <a:latin typeface="Arial" charset="0"/>
              </a:rPr>
              <a:t> </a:t>
            </a:r>
            <a:r>
              <a:rPr lang="es-ES_tradnl" sz="2000">
                <a:solidFill>
                  <a:srgbClr val="FFFF66"/>
                </a:solidFill>
                <a:latin typeface="Arial" charset="0"/>
              </a:rPr>
              <a:t>de cuatro efectos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-933450" y="1485900"/>
          <a:ext cx="11149013" cy="3554413"/>
        </p:xfrm>
        <a:graphic>
          <a:graphicData uri="http://schemas.openxmlformats.org/presentationml/2006/ole">
            <p:oleObj spid="_x0000_s38918" name="Documento" r:id="rId3" imgW="6180803" imgH="1973183" progId="Word.Document.8">
              <p:embed/>
            </p:oleObj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650" y="5516563"/>
            <a:ext cx="799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sz="2800">
                <a:solidFill>
                  <a:srgbClr val="FFFF66"/>
                </a:solidFill>
                <a:latin typeface="Arial" charset="0"/>
              </a:rPr>
              <a:t>Ejemplo de valores típicos de las variables en un evaporador de placas de triple efecto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9550"/>
            <a:ext cx="6353175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6137275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solidFill>
                  <a:srgbClr val="FFFF66"/>
                </a:solidFill>
                <a:latin typeface="Arial" charset="0"/>
              </a:rPr>
              <a:t>Fig. 16. Flash cooler</a:t>
            </a:r>
            <a:endParaRPr lang="es-ES_tradnl" sz="2000" b="1">
              <a:solidFill>
                <a:srgbClr val="FFFF66"/>
              </a:solidFill>
              <a:latin typeface="Arial" charset="0"/>
            </a:endParaRPr>
          </a:p>
          <a:p>
            <a:pPr algn="ctr"/>
            <a:r>
              <a:rPr lang="es-ES_tradnl" sz="1800">
                <a:solidFill>
                  <a:srgbClr val="FFFF66"/>
                </a:solidFill>
                <a:latin typeface="Arial" charset="0"/>
              </a:rPr>
              <a:t>Fuente: Modificado de </a:t>
            </a:r>
            <a:r>
              <a:rPr lang="es-AR" sz="1800">
                <a:solidFill>
                  <a:srgbClr val="FFFF66"/>
                </a:solidFill>
                <a:latin typeface="Arial" charset="0"/>
              </a:rPr>
              <a:t>http://www.jbtfoodtech.com</a:t>
            </a:r>
            <a:r>
              <a:rPr lang="es-ES_tradnl" sz="180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08050"/>
            <a:ext cx="6264275" cy="4714875"/>
          </a:xfrm>
          <a:prstGeom prst="rect">
            <a:avLst/>
          </a:prstGeom>
          <a:noFill/>
        </p:spPr>
      </p:pic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268538" y="5805488"/>
            <a:ext cx="460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000">
                <a:solidFill>
                  <a:srgbClr val="FFFF66"/>
                </a:solidFill>
                <a:latin typeface="Arial" charset="0"/>
              </a:rPr>
              <a:t>Fig. 17. Envasado de jugo concentrado</a:t>
            </a:r>
            <a:endParaRPr lang="es-ES" sz="20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73392" cy="408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6338887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 dirty="0">
                <a:solidFill>
                  <a:srgbClr val="FFFF66"/>
                </a:solidFill>
                <a:latin typeface="Arial" charset="0"/>
              </a:rPr>
              <a:t>¡Muchas gracias por su atención!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4365104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dirty="0">
                <a:solidFill>
                  <a:srgbClr val="FFFF66"/>
                </a:solidFill>
                <a:latin typeface="Arial" charset="0"/>
              </a:rPr>
              <a:t>Referencias</a:t>
            </a:r>
          </a:p>
          <a:p>
            <a:r>
              <a:rPr lang="es-AR" dirty="0">
                <a:latin typeface="Arial" charset="0"/>
                <a:hlinkClick r:id="rId3"/>
              </a:rPr>
              <a:t>http://www.gea-wiegand.com</a:t>
            </a:r>
          </a:p>
          <a:p>
            <a:r>
              <a:rPr lang="es-ES_tradnl" dirty="0">
                <a:latin typeface="Arial" charset="0"/>
                <a:hlinkClick r:id="rId3"/>
              </a:rPr>
              <a:t>http://www.ultimatecitrus.com</a:t>
            </a:r>
            <a:endParaRPr lang="es-ES_tradnl" dirty="0">
              <a:latin typeface="Arial" charset="0"/>
            </a:endParaRPr>
          </a:p>
          <a:p>
            <a:r>
              <a:rPr lang="es-ES_tradnl" dirty="0">
                <a:latin typeface="Arial" charset="0"/>
                <a:hlinkClick r:id="rId4"/>
              </a:rPr>
              <a:t>http://www.jbtfoodtech.com </a:t>
            </a:r>
            <a:endParaRPr lang="es-ES_tradnl" dirty="0">
              <a:latin typeface="Arial" charset="0"/>
            </a:endParaRPr>
          </a:p>
          <a:p>
            <a:r>
              <a:rPr lang="es-ES_tradnl" dirty="0">
                <a:latin typeface="Arial" charset="0"/>
                <a:hlinkClick r:id="rId5"/>
              </a:rPr>
              <a:t>http://www.apv.com</a:t>
            </a:r>
            <a:endParaRPr lang="es-ES_tradnl" dirty="0">
              <a:latin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3350" y="1676400"/>
            <a:ext cx="4583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Objetivo:	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Concentrar una solución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EVAPORACIÓN</a:t>
            </a:r>
            <a:endParaRPr lang="es-ES_tradnl" sz="2800" b="1"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581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>
                <a:solidFill>
                  <a:srgbClr val="FFFF66"/>
                </a:solidFill>
                <a:latin typeface="Arial" charset="0"/>
              </a:rPr>
              <a:t>procediéndose a separar el solvente volátil </a:t>
            </a:r>
          </a:p>
          <a:p>
            <a:pPr algn="ctr"/>
            <a:r>
              <a:rPr lang="es-ES_tradnl" sz="2800">
                <a:solidFill>
                  <a:srgbClr val="FFFF66"/>
                </a:solidFill>
                <a:latin typeface="Arial" charset="0"/>
              </a:rPr>
              <a:t>por ebullición de la solución</a:t>
            </a:r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>
            <a:off x="4716463" y="1700213"/>
            <a:ext cx="287337" cy="2305050"/>
          </a:xfrm>
          <a:prstGeom prst="leftBrace">
            <a:avLst>
              <a:gd name="adj1" fmla="val 66851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76825" y="20605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FFFF66"/>
                </a:solidFill>
                <a:latin typeface="Arial" charset="0"/>
              </a:rPr>
              <a:t>solvente volátil</a:t>
            </a:r>
            <a:endParaRPr lang="es-AR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076825" y="3284538"/>
            <a:ext cx="251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FFFF66"/>
                </a:solidFill>
                <a:latin typeface="Arial" charset="0"/>
              </a:rPr>
              <a:t>soluto no volátil</a:t>
            </a:r>
            <a:endParaRPr lang="es-AR" b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7724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En los procesos de la ingeniería de alimentos el solvente a eliminar es </a:t>
            </a:r>
          </a:p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agua</a:t>
            </a:r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Los jugos de cítricos </a:t>
            </a:r>
          </a:p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poseen un 86% - 90% de agua.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1534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Objetivos</a:t>
            </a:r>
          </a:p>
          <a:p>
            <a:pPr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lvl="2" algn="just"/>
            <a:r>
              <a:rPr lang="es-ES_tradnl" sz="2800" b="1">
                <a:solidFill>
                  <a:srgbClr val="FFFF66"/>
                </a:solidFill>
                <a:latin typeface="Wingdings" pitchFamily="2" charset="2"/>
                <a:cs typeface="Times New Roman" pitchFamily="18" charset="0"/>
              </a:rPr>
              <a:t>Ø	</a:t>
            </a:r>
            <a:r>
              <a:rPr lang="es-ES_tradnl" sz="2800" b="1" u="sng">
                <a:solidFill>
                  <a:srgbClr val="FFFF66"/>
                </a:solidFill>
                <a:latin typeface="Arial" charset="0"/>
              </a:rPr>
              <a:t>reducir costos de almacenamiento, envasado y transporte</a:t>
            </a:r>
          </a:p>
          <a:p>
            <a:pPr lvl="2"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lvl="2" algn="just"/>
            <a:r>
              <a:rPr lang="es-ES_tradnl" sz="2800" b="1">
                <a:solidFill>
                  <a:srgbClr val="FFFF66"/>
                </a:solidFill>
                <a:latin typeface="Wingdings" pitchFamily="2" charset="2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reducir la aw, aumentando la concentración de sólidos solubles, contribuyendo así a su conservación</a:t>
            </a:r>
          </a:p>
          <a:p>
            <a:pPr lvl="2"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 </a:t>
            </a:r>
          </a:p>
          <a:p>
            <a:pPr lvl="2" algn="just"/>
            <a:r>
              <a:rPr lang="es-ES_tradnl" sz="2800" b="1">
                <a:solidFill>
                  <a:srgbClr val="FFFF66"/>
                </a:solidFill>
                <a:latin typeface="Wingdings" pitchFamily="2" charset="2"/>
                <a:cs typeface="Times New Roman" pitchFamily="18" charset="0"/>
              </a:rPr>
              <a:t>Ø	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preconcentrarlos para su posterior procesamiento.</a:t>
            </a:r>
          </a:p>
          <a:p>
            <a:pPr>
              <a:spcBef>
                <a:spcPct val="50000"/>
              </a:spcBef>
            </a:pPr>
            <a:endParaRPr lang="es-ES_tradnl" sz="28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10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Un evaporador consta de</a:t>
            </a:r>
          </a:p>
          <a:p>
            <a:pPr lvl="1" algn="just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lvl="1" algn="just">
              <a:buFontTx/>
              <a:buChar char="•"/>
            </a:pP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intercambiador de calor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 </a:t>
            </a:r>
          </a:p>
          <a:p>
            <a:pPr lvl="1"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		</a:t>
            </a:r>
            <a:r>
              <a:rPr lang="es-ES_tradnl" sz="2800">
                <a:solidFill>
                  <a:srgbClr val="FFFF66"/>
                </a:solidFill>
                <a:latin typeface="Arial" charset="0"/>
              </a:rPr>
              <a:t>cámara de calefacción </a:t>
            </a:r>
          </a:p>
          <a:p>
            <a:pPr lvl="1" algn="just"/>
            <a:r>
              <a:rPr lang="es-ES_tradnl" sz="2800">
                <a:solidFill>
                  <a:srgbClr val="FFFF66"/>
                </a:solidFill>
                <a:latin typeface="Arial" charset="0"/>
              </a:rPr>
              <a:t>		cámara de evaporación</a:t>
            </a:r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lvl="1" algn="just"/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		</a:t>
            </a:r>
            <a:r>
              <a:rPr lang="es-ES_tradnl" sz="2800">
                <a:solidFill>
                  <a:srgbClr val="FFFF66"/>
                </a:solidFill>
                <a:latin typeface="Arial" charset="0"/>
              </a:rPr>
              <a:t>separadas por superficie metálica</a:t>
            </a:r>
            <a:endParaRPr lang="es-ES_tradnl" sz="28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0500" y="3357563"/>
            <a:ext cx="7432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es-ES_tradnl" sz="3200" b="1" i="1">
                <a:solidFill>
                  <a:srgbClr val="FFFF66"/>
                </a:solidFill>
                <a:latin typeface="Arial" charset="0"/>
              </a:rPr>
              <a:t>separador de vahos</a:t>
            </a:r>
          </a:p>
          <a:p>
            <a:pPr lvl="1"/>
            <a:endParaRPr lang="es-ES_tradnl" sz="2800" b="1">
              <a:solidFill>
                <a:srgbClr val="FFFF66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condensador</a:t>
            </a:r>
          </a:p>
          <a:p>
            <a:pPr lvl="1">
              <a:buFontTx/>
              <a:buChar char="•"/>
            </a:pPr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bomba de vacío / eyector</a:t>
            </a:r>
          </a:p>
          <a:p>
            <a:pPr lvl="1">
              <a:buFontTx/>
              <a:buChar char="•"/>
            </a:pPr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bomba de extracción del condensado / </a:t>
            </a:r>
          </a:p>
          <a:p>
            <a:pPr lvl="1"/>
            <a:r>
              <a:rPr lang="es-ES_tradnl" sz="2800" b="1" i="1">
                <a:solidFill>
                  <a:srgbClr val="FFFF66"/>
                </a:solidFill>
                <a:latin typeface="Arial" charset="0"/>
              </a:rPr>
              <a:t> columna barométrica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7448550" y="4437063"/>
            <a:ext cx="223838" cy="1727200"/>
          </a:xfrm>
          <a:prstGeom prst="rightBrace">
            <a:avLst>
              <a:gd name="adj1" fmla="val 64302"/>
              <a:gd name="adj2" fmla="val 50000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>
              <a:solidFill>
                <a:srgbClr val="FFFF66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37463" y="4884738"/>
            <a:ext cx="1506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b="1">
                <a:solidFill>
                  <a:srgbClr val="FFFF66"/>
                </a:solidFill>
                <a:latin typeface="Arial" charset="0"/>
              </a:rPr>
              <a:t>Sistema de vacío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0" name="Group 78"/>
          <p:cNvGrpSpPr>
            <a:grpSpLocks/>
          </p:cNvGrpSpPr>
          <p:nvPr/>
        </p:nvGrpSpPr>
        <p:grpSpPr bwMode="auto">
          <a:xfrm>
            <a:off x="2328863" y="4518025"/>
            <a:ext cx="2068512" cy="458788"/>
            <a:chOff x="1467" y="2846"/>
            <a:chExt cx="1303" cy="289"/>
          </a:xfrm>
        </p:grpSpPr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>
              <a:off x="1467" y="284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467" y="3135"/>
              <a:ext cx="13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2191" y="2846"/>
              <a:ext cx="5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1524000" y="2416175"/>
            <a:ext cx="0" cy="3921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328863" y="1184275"/>
            <a:ext cx="1149350" cy="333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2328863" y="2185988"/>
            <a:ext cx="1149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2328863" y="3794125"/>
            <a:ext cx="1149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1868488" y="609600"/>
            <a:ext cx="1035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903538" y="609600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3478213" y="3138488"/>
            <a:ext cx="344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0" name="AutoShape 48"/>
          <p:cNvSpPr>
            <a:spLocks noChangeArrowheads="1"/>
          </p:cNvSpPr>
          <p:nvPr/>
        </p:nvSpPr>
        <p:spPr bwMode="auto">
          <a:xfrm>
            <a:off x="4397375" y="3827463"/>
            <a:ext cx="919163" cy="1839912"/>
          </a:xfrm>
          <a:prstGeom prst="flowChartOffpage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22700" y="3138488"/>
            <a:ext cx="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4856163" y="1989138"/>
            <a:ext cx="0" cy="183832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4856163" y="1989138"/>
            <a:ext cx="10350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44" name="AutoShape 52"/>
          <p:cNvSpPr>
            <a:spLocks noChangeArrowheads="1"/>
          </p:cNvSpPr>
          <p:nvPr/>
        </p:nvSpPr>
        <p:spPr bwMode="auto">
          <a:xfrm rot="-5499237">
            <a:off x="5948363" y="1241425"/>
            <a:ext cx="346075" cy="46037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5891213" y="1644650"/>
            <a:ext cx="460375" cy="1033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6" name="AutoShape 54"/>
          <p:cNvSpPr>
            <a:spLocks noChangeArrowheads="1"/>
          </p:cNvSpPr>
          <p:nvPr/>
        </p:nvSpPr>
        <p:spPr bwMode="auto">
          <a:xfrm rot="5463052">
            <a:off x="5949157" y="2620169"/>
            <a:ext cx="344487" cy="46037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6121400" y="839788"/>
            <a:ext cx="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6121400" y="3022600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6351588" y="1758950"/>
            <a:ext cx="3444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8250" name="Group 58"/>
          <p:cNvGrpSpPr>
            <a:grpSpLocks/>
          </p:cNvGrpSpPr>
          <p:nvPr/>
        </p:nvGrpSpPr>
        <p:grpSpPr bwMode="auto">
          <a:xfrm>
            <a:off x="6696075" y="1644650"/>
            <a:ext cx="344488" cy="1149350"/>
            <a:chOff x="10027" y="2347"/>
            <a:chExt cx="543" cy="1810"/>
          </a:xfrm>
        </p:grpSpPr>
        <p:sp>
          <p:nvSpPr>
            <p:cNvPr id="8251" name="AutoShape 59"/>
            <p:cNvSpPr>
              <a:spLocks noChangeArrowheads="1"/>
            </p:cNvSpPr>
            <p:nvPr/>
          </p:nvSpPr>
          <p:spPr bwMode="auto">
            <a:xfrm rot="10855436">
              <a:off x="10027" y="2709"/>
              <a:ext cx="543" cy="144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2" name="AutoShape 60"/>
            <p:cNvSpPr>
              <a:spLocks noChangeArrowheads="1"/>
            </p:cNvSpPr>
            <p:nvPr/>
          </p:nvSpPr>
          <p:spPr bwMode="auto">
            <a:xfrm>
              <a:off x="10027" y="2347"/>
              <a:ext cx="543" cy="362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6859588" y="1298575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>
            <a:off x="6873875" y="277177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1524000" y="2770188"/>
            <a:ext cx="8048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1322388" y="609600"/>
            <a:ext cx="1949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r>
              <a:rPr lang="es-ES" b="1" baseline="-25000">
                <a:solidFill>
                  <a:srgbClr val="FFFF66"/>
                </a:solidFill>
                <a:latin typeface="Arial" charset="0"/>
              </a:rPr>
              <a:t>f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228600" y="2368550"/>
            <a:ext cx="1223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4529138" y="1543050"/>
            <a:ext cx="1592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v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T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3657600" y="3141663"/>
            <a:ext cx="1384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</a:t>
            </a:r>
            <a:r>
              <a:rPr lang="en-US" sz="1800" b="1">
                <a:latin typeface="Arial" charset="0"/>
              </a:rPr>
              <a:t> 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T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</a:p>
          <a:p>
            <a:pPr algn="ctr"/>
            <a:endParaRPr lang="es-ES" sz="1200" b="1"/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4876800" y="5791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 , x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514600" y="2514600"/>
            <a:ext cx="76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chemeClr val="accent2"/>
                </a:solidFill>
              </a:rPr>
              <a:t>U</a:t>
            </a:r>
          </a:p>
          <a:p>
            <a:pPr algn="ctr">
              <a:spcBef>
                <a:spcPct val="50000"/>
              </a:spcBef>
            </a:pPr>
            <a:r>
              <a:rPr lang="es-ES_tradnl" b="1">
                <a:solidFill>
                  <a:schemeClr val="accent2"/>
                </a:solidFill>
              </a:rPr>
              <a:t> A</a:t>
            </a: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914400" y="6400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66"/>
                </a:solidFill>
                <a:latin typeface="Arial" charset="0"/>
              </a:rPr>
              <a:t>Fig. 2.</a:t>
            </a:r>
            <a:r>
              <a:rPr lang="es-ES" sz="2000">
                <a:solidFill>
                  <a:srgbClr val="FFFF66"/>
                </a:solidFill>
                <a:latin typeface="Arial" charset="0"/>
              </a:rPr>
              <a:t> Esquema de un evaporador de simple efecto</a:t>
            </a:r>
            <a:endParaRPr lang="es-ES_tradnl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>
            <a:off x="4859338" y="563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2333625" y="4510088"/>
            <a:ext cx="2190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209800" y="1066800"/>
            <a:ext cx="4770438" cy="3552825"/>
            <a:chOff x="2063" y="2769"/>
            <a:chExt cx="7511" cy="5597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2485" y="3401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2244" y="2874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2787" y="2890"/>
              <a:ext cx="0" cy="5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2063" y="4875"/>
              <a:ext cx="4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3089" y="5191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2485" y="6875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3089" y="6454"/>
              <a:ext cx="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3571" y="5822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063" y="452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V="1">
              <a:off x="3873" y="4881"/>
              <a:ext cx="0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3873" y="4881"/>
              <a:ext cx="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8971" y="3071"/>
              <a:ext cx="603" cy="2527"/>
              <a:chOff x="4356" y="3085"/>
              <a:chExt cx="603" cy="2527"/>
            </a:xfrm>
          </p:grpSpPr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 rot="-5499237">
                <a:off x="4319" y="3543"/>
                <a:ext cx="316" cy="24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4356" y="3822"/>
                <a:ext cx="241" cy="9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 rot="5463052">
                <a:off x="4319" y="4806"/>
                <a:ext cx="316" cy="24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>
                <a:off x="4476" y="3085"/>
                <a:ext cx="0" cy="4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>
                <a:off x="4476" y="5085"/>
                <a:ext cx="0" cy="5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9236" name="Group 20"/>
              <p:cNvGrpSpPr>
                <a:grpSpLocks/>
              </p:cNvGrpSpPr>
              <p:nvPr/>
            </p:nvGrpSpPr>
            <p:grpSpPr bwMode="auto">
              <a:xfrm>
                <a:off x="4778" y="3822"/>
                <a:ext cx="181" cy="1053"/>
                <a:chOff x="10027" y="2347"/>
                <a:chExt cx="543" cy="1810"/>
              </a:xfrm>
            </p:grpSpPr>
            <p:sp>
              <p:nvSpPr>
                <p:cNvPr id="9237" name="AutoShape 21"/>
                <p:cNvSpPr>
                  <a:spLocks noChangeArrowheads="1"/>
                </p:cNvSpPr>
                <p:nvPr/>
              </p:nvSpPr>
              <p:spPr bwMode="auto">
                <a:xfrm rot="10855436">
                  <a:off x="10027" y="2709"/>
                  <a:ext cx="543" cy="144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238" name="AutoShape 22"/>
                <p:cNvSpPr>
                  <a:spLocks noChangeArrowheads="1"/>
                </p:cNvSpPr>
                <p:nvPr/>
              </p:nvSpPr>
              <p:spPr bwMode="auto">
                <a:xfrm>
                  <a:off x="10027" y="2347"/>
                  <a:ext cx="543" cy="362"/>
                </a:xfrm>
                <a:prstGeom prst="hexagon">
                  <a:avLst>
                    <a:gd name="adj" fmla="val 3750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9239" name="Line 23"/>
              <p:cNvSpPr>
                <a:spLocks noChangeShapeType="1"/>
              </p:cNvSpPr>
              <p:nvPr/>
            </p:nvSpPr>
            <p:spPr bwMode="auto">
              <a:xfrm>
                <a:off x="4864" y="3506"/>
                <a:ext cx="0" cy="3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>
                <a:off x="4872" y="4856"/>
                <a:ext cx="0" cy="5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778" y="3387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4778" y="6861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5864" y="5808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7101" y="3342"/>
              <a:ext cx="604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7101" y="6395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7101" y="6816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7705" y="6395"/>
              <a:ext cx="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8" name="AutoShape 32"/>
            <p:cNvSpPr>
              <a:spLocks noChangeArrowheads="1"/>
            </p:cNvSpPr>
            <p:nvPr/>
          </p:nvSpPr>
          <p:spPr bwMode="auto">
            <a:xfrm>
              <a:off x="8187" y="5763"/>
              <a:ext cx="483" cy="1685"/>
            </a:xfrm>
            <a:prstGeom prst="flowChartOffpage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 flipV="1">
              <a:off x="8429" y="4079"/>
              <a:ext cx="0" cy="1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8429" y="4079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3285" y="5198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 flipV="1">
              <a:off x="6180" y="4881"/>
              <a:ext cx="0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>
              <a:off x="6180" y="4881"/>
              <a:ext cx="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>
              <a:off x="3813" y="7882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3813" y="7521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4552" y="2815"/>
              <a:ext cx="0" cy="5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4552" y="2800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5111" y="2814"/>
              <a:ext cx="0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6105" y="7851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>
              <a:off x="6105" y="7490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6844" y="2784"/>
              <a:ext cx="0" cy="5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>
              <a:off x="6844" y="2769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7403" y="2783"/>
              <a:ext cx="0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5412" y="5236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>
              <a:off x="5608" y="5243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>
              <a:off x="7720" y="5282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7916" y="5289"/>
              <a:ext cx="0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174750" y="609600"/>
            <a:ext cx="17970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r>
              <a:rPr lang="es-ES" b="1" baseline="-25000">
                <a:solidFill>
                  <a:srgbClr val="FFFF66"/>
                </a:solidFill>
                <a:latin typeface="Arial" charset="0"/>
              </a:rPr>
              <a:t>f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3933825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2476500" y="33670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4319588" y="3390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 flipH="1">
            <a:off x="6248400" y="4038600"/>
            <a:ext cx="47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6748463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965200" y="2057400"/>
            <a:ext cx="131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b="1" baseline="-25000">
                <a:solidFill>
                  <a:srgbClr val="FFFF66"/>
                </a:solidFill>
                <a:latin typeface="Arial" charset="0"/>
              </a:rPr>
              <a:t>s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2895600" y="2057400"/>
            <a:ext cx="9572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v1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343400" y="2044700"/>
            <a:ext cx="9572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v2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727700" y="1549400"/>
            <a:ext cx="990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v3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T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3276600" y="4267200"/>
            <a:ext cx="10350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1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4711700" y="4267200"/>
            <a:ext cx="10350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FFFF66"/>
                </a:solidFill>
                <a:latin typeface="Arial" charset="0"/>
              </a:rPr>
              <a:t>m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FFFF66"/>
                </a:solidFill>
                <a:latin typeface="Arial" charset="0"/>
              </a:rPr>
              <a:t> , x</a:t>
            </a:r>
            <a:r>
              <a:rPr lang="en-US" sz="1800" baseline="-25000">
                <a:solidFill>
                  <a:srgbClr val="FFFF66"/>
                </a:solidFill>
                <a:latin typeface="Arial" charset="0"/>
              </a:rPr>
              <a:t>2</a:t>
            </a:r>
            <a:endParaRPr lang="es-ES" sz="1800">
              <a:solidFill>
                <a:srgbClr val="FFFF66"/>
              </a:solidFill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4008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Arial" charset="0"/>
              </a:rPr>
              <a:t>m , x , </a:t>
            </a:r>
            <a:r>
              <a:rPr lang="es-ES" b="1">
                <a:solidFill>
                  <a:srgbClr val="FFFF66"/>
                </a:solidFill>
                <a:latin typeface="Arial" charset="0"/>
              </a:rPr>
              <a:t>T</a:t>
            </a:r>
            <a:endParaRPr lang="es-ES" b="1">
              <a:solidFill>
                <a:srgbClr val="FFFF66"/>
              </a:solidFill>
            </a:endParaRP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2463800" y="25019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3911600" y="25019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5394325" y="2463800"/>
            <a:ext cx="460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</a:t>
            </a:r>
            <a:r>
              <a:rPr lang="en-US" sz="1800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s-ES" sz="1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395288" y="6308725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rgbClr val="FFFF66"/>
                </a:solidFill>
                <a:latin typeface="Arial" charset="0"/>
              </a:rPr>
              <a:t>	</a:t>
            </a:r>
            <a:r>
              <a:rPr lang="es-ES" sz="2000" b="1">
                <a:solidFill>
                  <a:srgbClr val="FFFF66"/>
                </a:solidFill>
                <a:latin typeface="Arial" charset="0"/>
              </a:rPr>
              <a:t>Fig. 3</a:t>
            </a:r>
            <a:r>
              <a:rPr lang="es-ES" sz="2000">
                <a:solidFill>
                  <a:srgbClr val="FFFF66"/>
                </a:solidFill>
                <a:latin typeface="Arial" charset="0"/>
              </a:rPr>
              <a:t>. Esquema de un evaporador de triple efecto</a:t>
            </a:r>
            <a:endParaRPr lang="es-ES_tradnl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287" name="Line 71"/>
          <p:cNvSpPr>
            <a:spLocks noChangeShapeType="1"/>
          </p:cNvSpPr>
          <p:nvPr/>
        </p:nvSpPr>
        <p:spPr bwMode="auto">
          <a:xfrm>
            <a:off x="62484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88" name="Rectangle 72"/>
          <p:cNvSpPr>
            <a:spLocks noChangeArrowheads="1"/>
          </p:cNvSpPr>
          <p:nvPr/>
        </p:nvSpPr>
        <p:spPr bwMode="auto">
          <a:xfrm>
            <a:off x="2500313" y="3362325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89" name="Rectangle 73"/>
          <p:cNvSpPr>
            <a:spLocks noChangeArrowheads="1"/>
          </p:cNvSpPr>
          <p:nvPr/>
        </p:nvSpPr>
        <p:spPr bwMode="auto">
          <a:xfrm>
            <a:off x="3957638" y="33528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5434013" y="3324225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2088" y="3810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rgbClr val="FFFF66"/>
                </a:solidFill>
                <a:latin typeface="Arial" charset="0"/>
              </a:rPr>
              <a:t>Características</a:t>
            </a:r>
            <a:r>
              <a:rPr lang="es-ES_tradnl" sz="2800" b="1">
                <a:solidFill>
                  <a:srgbClr val="FFFF66"/>
                </a:solidFill>
                <a:latin typeface="Arial" charset="0"/>
              </a:rPr>
              <a:t> a considerar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917575" y="1844675"/>
            <a:ext cx="9202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 typeface="Symbol" pitchFamily="18" charset="2"/>
              <a:buChar char="Ö"/>
            </a:pPr>
            <a:r>
              <a:rPr lang="es-ES_tradnl" sz="3000" b="1">
                <a:solidFill>
                  <a:srgbClr val="FFFF66"/>
                </a:solidFill>
                <a:latin typeface="Arial" charset="0"/>
              </a:rPr>
              <a:t>    Sensibilidad térmica</a:t>
            </a:r>
            <a:endParaRPr lang="es-ES_tradnl" sz="3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998538" y="2647950"/>
            <a:ext cx="11387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 typeface="Symbol" pitchFamily="18" charset="2"/>
              <a:buChar char="Ö"/>
            </a:pPr>
            <a:r>
              <a:rPr lang="es-ES_tradnl" sz="3000" b="1">
                <a:solidFill>
                  <a:srgbClr val="FFFF66"/>
                </a:solidFill>
                <a:latin typeface="Arial" charset="0"/>
              </a:rPr>
              <a:t>    Variación de propiedades con la concentración</a:t>
            </a:r>
            <a:endParaRPr lang="es-ES_tradnl" sz="3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-917575" y="3500438"/>
            <a:ext cx="9202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 typeface="Symbol" pitchFamily="18" charset="2"/>
              <a:buChar char="Ö"/>
            </a:pPr>
            <a:r>
              <a:rPr lang="es-ES_tradnl" sz="3000" b="1">
                <a:solidFill>
                  <a:srgbClr val="FFFF66"/>
                </a:solidFill>
                <a:latin typeface="Arial" charset="0"/>
              </a:rPr>
              <a:t>    Contenido de volátiles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989013" y="4437063"/>
            <a:ext cx="9202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 typeface="Symbol" pitchFamily="18" charset="2"/>
              <a:buChar char="Ö"/>
            </a:pPr>
            <a:r>
              <a:rPr lang="es-ES_tradnl" sz="3000" b="1">
                <a:solidFill>
                  <a:srgbClr val="FFFF66"/>
                </a:solidFill>
                <a:latin typeface="Arial" charset="0"/>
              </a:rPr>
              <a:t>    Formación de depósitos</a:t>
            </a:r>
            <a:endParaRPr lang="es-ES_tradnl" sz="3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989013" y="5373688"/>
            <a:ext cx="9202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 typeface="Symbol" pitchFamily="18" charset="2"/>
              <a:buChar char="Ö"/>
            </a:pPr>
            <a:r>
              <a:rPr lang="es-ES_tradnl" sz="3000" b="1">
                <a:solidFill>
                  <a:srgbClr val="FFFF66"/>
                </a:solidFill>
                <a:latin typeface="Arial" charset="0"/>
              </a:rPr>
              <a:t>    Material de construcción</a:t>
            </a:r>
            <a:endParaRPr lang="es-ES_tradnl" sz="30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.pot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Office\Plantillas\Presentación en blanco.pot</Template>
  <TotalTime>1564</TotalTime>
  <Words>671</Words>
  <Application>Microsoft Office PowerPoint</Application>
  <PresentationFormat>Presentación en pantalla (4:3)</PresentationFormat>
  <Paragraphs>180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Presentación en blanco.pot</vt:lpstr>
      <vt:lpstr>Imagen de mapa de bits</vt:lpstr>
      <vt:lpstr>Gráfico</vt:lpstr>
      <vt:lpstr>Fotografía de Photo Editor</vt:lpstr>
      <vt:lpstr>Ecuación</vt:lpstr>
      <vt:lpstr>Foto de Photo Editor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Flia Bardelli</dc:creator>
  <cp:lastModifiedBy>user</cp:lastModifiedBy>
  <cp:revision>72</cp:revision>
  <dcterms:created xsi:type="dcterms:W3CDTF">2002-10-18T21:45:52Z</dcterms:created>
  <dcterms:modified xsi:type="dcterms:W3CDTF">2019-08-21T19:43:41Z</dcterms:modified>
</cp:coreProperties>
</file>